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322" r:id="rId4"/>
    <p:sldMasterId id="2147483648" r:id="rId5"/>
  </p:sldMasterIdLst>
  <p:notesMasterIdLst>
    <p:notesMasterId r:id="rId44"/>
  </p:notesMasterIdLst>
  <p:handoutMasterIdLst>
    <p:handoutMasterId r:id="rId45"/>
  </p:handoutMasterIdLst>
  <p:sldIdLst>
    <p:sldId id="2147376103" r:id="rId6"/>
    <p:sldId id="2147376100" r:id="rId7"/>
    <p:sldId id="2147376102" r:id="rId8"/>
    <p:sldId id="2147376101" r:id="rId9"/>
    <p:sldId id="2147376122" r:id="rId10"/>
    <p:sldId id="2147376121" r:id="rId11"/>
    <p:sldId id="2147376120" r:id="rId12"/>
    <p:sldId id="2147376119" r:id="rId13"/>
    <p:sldId id="2147376118" r:id="rId14"/>
    <p:sldId id="2147376117" r:id="rId15"/>
    <p:sldId id="2147376116" r:id="rId16"/>
    <p:sldId id="2147376115" r:id="rId17"/>
    <p:sldId id="2147376114" r:id="rId18"/>
    <p:sldId id="2147376113" r:id="rId19"/>
    <p:sldId id="2147376112" r:id="rId20"/>
    <p:sldId id="2147376111" r:id="rId21"/>
    <p:sldId id="2147376110" r:id="rId22"/>
    <p:sldId id="2147376109" r:id="rId23"/>
    <p:sldId id="2147376108" r:id="rId24"/>
    <p:sldId id="2147376107" r:id="rId25"/>
    <p:sldId id="2147376106" r:id="rId26"/>
    <p:sldId id="2147376105" r:id="rId27"/>
    <p:sldId id="2147376075" r:id="rId28"/>
    <p:sldId id="2147376099" r:id="rId29"/>
    <p:sldId id="2147376098" r:id="rId30"/>
    <p:sldId id="457" r:id="rId31"/>
    <p:sldId id="505" r:id="rId32"/>
    <p:sldId id="510" r:id="rId33"/>
    <p:sldId id="2147376095" r:id="rId34"/>
    <p:sldId id="2147376094" r:id="rId35"/>
    <p:sldId id="2147376093" r:id="rId36"/>
    <p:sldId id="2147376078" r:id="rId37"/>
    <p:sldId id="2147376086" r:id="rId38"/>
    <p:sldId id="2147376089" r:id="rId39"/>
    <p:sldId id="2147376092" r:id="rId40"/>
    <p:sldId id="2147376091" r:id="rId41"/>
    <p:sldId id="2147376087" r:id="rId42"/>
    <p:sldId id="2147376104" r:id="rId43"/>
  </p:sldIdLst>
  <p:sldSz cx="9144000" cy="5143500" type="screen16x9"/>
  <p:notesSz cx="7010400" cy="1112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1pPr>
    <a:lvl2pPr marL="408173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2pPr>
    <a:lvl3pPr marL="816347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3pPr>
    <a:lvl4pPr marL="1224521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4pPr>
    <a:lvl5pPr marL="1632694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5pPr>
    <a:lvl6pPr marL="2040868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6pPr>
    <a:lvl7pPr marL="2449041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7pPr>
    <a:lvl8pPr marL="2857214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8pPr>
    <a:lvl9pPr marL="3265388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04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D42C03-A5FA-6971-D5B1-44D929397A6B}" name="Tiffany Ramos" initials="TR" userId="S::Tiffany.Ramos@data-axle.com::83ba7f45-c5a4-41d4-a55c-cdf7f941d12f" providerId="AD"/>
  <p188:author id="{C8AA0363-861F-9682-FD53-3EFB3683F64D}" name="Tim Smith" initials="TS" userId="S::tim.smith@data-axle.com::2457ead2-5fb2-401c-aa06-565e4fe25584" providerId="AD"/>
  <p188:author id="{08DB2B71-9A84-0A44-FB10-6D932ACE95F4}" name="Tiffany Ramos" initials="TR" userId="S::tiffany.ramos@data-axle.com::83ba7f45-c5a4-41d4-a55c-cdf7f941d12f" providerId="AD"/>
  <p188:author id="{D60A7DD3-C516-CA87-60CD-38C74B848D4E}" name="Erica Huntley" initials="EH" userId="S::Erica.huntley@data-axle.com::9a20a661-595d-4d3e-acf9-6f420a72437e" providerId="AD"/>
  <p188:author id="{AD71A3DB-FD15-7B03-FCE9-11F3D31F2F11}" name="Erin Gade" initials="EG" userId="S::Erin.Gade@data-axle.com::fbfeff4b-09dd-4acf-b2f7-689a57dee84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Huntley" initials="EH" lastIdx="2" clrIdx="0">
    <p:extLst>
      <p:ext uri="{19B8F6BF-5375-455C-9EA6-DF929625EA0E}">
        <p15:presenceInfo xmlns:p15="http://schemas.microsoft.com/office/powerpoint/2012/main" userId="S::Erica.huntley@data-axle.com::9a20a661-595d-4d3e-acf9-6f420a72437e" providerId="AD"/>
      </p:ext>
    </p:extLst>
  </p:cmAuthor>
  <p:cmAuthor id="2" name="Erin Gade" initials="EG" lastIdx="1" clrIdx="1">
    <p:extLst>
      <p:ext uri="{19B8F6BF-5375-455C-9EA6-DF929625EA0E}">
        <p15:presenceInfo xmlns:p15="http://schemas.microsoft.com/office/powerpoint/2012/main" userId="S::Erin.Gade@data-axle.com::fbfeff4b-09dd-4acf-b2f7-689a57dee8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4FA"/>
    <a:srgbClr val="FAF4EF"/>
    <a:srgbClr val="000000"/>
    <a:srgbClr val="949494"/>
    <a:srgbClr val="F88C69"/>
    <a:srgbClr val="E9D9B9"/>
    <a:srgbClr val="FABFB1"/>
    <a:srgbClr val="C7D5EB"/>
    <a:srgbClr val="F9AF96"/>
    <a:srgbClr val="CD7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4F7622-1575-4E3C-A8BB-34D7C9A6C142}" v="716" dt="2023-03-06T22:44:07.573"/>
    <p1510:client id="{E21B05AE-E9E3-435C-859C-AF81BADF19A4}" v="346" dt="2023-03-06T20:03:09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504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10567232"/>
            <a:ext cx="3037523" cy="55607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3" y="10567232"/>
            <a:ext cx="3037523" cy="55607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AE85B949-8125-4784-80AD-E193E8FC35E6}" type="slidenum">
              <a:rPr lang="en-US" smtClean="0">
                <a:solidFill>
                  <a:schemeClr val="bg2"/>
                </a:solidFill>
                <a:latin typeface="+mn-lt"/>
              </a:rPr>
              <a:t>‹#›</a:t>
            </a:fld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473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00025" y="836613"/>
            <a:ext cx="7410450" cy="4168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5283617"/>
            <a:ext cx="5608954" cy="5006530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0567232"/>
            <a:ext cx="3037523" cy="55607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Visa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3" y="10567232"/>
            <a:ext cx="3037523" cy="55607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6753247F-A630-441B-B542-D4D3E6FAE1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3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9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kissing on a balcony overlooking a city&#10;&#10;Description automatically generated with medium confidence">
            <a:extLst>
              <a:ext uri="{FF2B5EF4-FFF2-40B4-BE49-F238E27FC236}">
                <a16:creationId xmlns:a16="http://schemas.microsoft.com/office/drawing/2014/main" id="{81706448-CF5F-D943-8C87-F62FA3178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95250"/>
            <a:ext cx="8972550" cy="496252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RITZ-CARLTON, SHANGHAI, PUDONG, CHINA</a:t>
            </a:r>
          </a:p>
        </p:txBody>
      </p:sp>
      <p:pic>
        <p:nvPicPr>
          <p:cNvPr id="15" name="Picture 14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B681DB6-6073-8946-B2A6-BE5BF34BE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93E40-C6F2-9C4E-91E1-589B0650C3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E7F80D4F-DF5F-0449-85BE-3B424B279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EE599ED-5109-2F47-B2CB-EC149A6D16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53405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A train going over a bridge&#10;&#10;Description automatically generated with medium confidence">
            <a:extLst>
              <a:ext uri="{FF2B5EF4-FFF2-40B4-BE49-F238E27FC236}">
                <a16:creationId xmlns:a16="http://schemas.microsoft.com/office/drawing/2014/main" id="{7894CBEF-6F49-364C-A828-DCF797E4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0"/>
          <a:stretch/>
        </p:blipFill>
        <p:spPr>
          <a:xfrm>
            <a:off x="4648372" y="89154"/>
            <a:ext cx="4398474" cy="4965192"/>
          </a:xfrm>
          <a:prstGeom prst="rect">
            <a:avLst/>
          </a:prstGeom>
        </p:spPr>
      </p:pic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87A06660-CB1A-4B47-BC41-10FF0BD73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0C87A7E5-54FE-2942-98A5-39CE9A303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D994A1-6457-9345-97F2-4D29E58C8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7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verlooking, shore&#10;&#10;Description automatically generated">
            <a:extLst>
              <a:ext uri="{FF2B5EF4-FFF2-40B4-BE49-F238E27FC236}">
                <a16:creationId xmlns:a16="http://schemas.microsoft.com/office/drawing/2014/main" id="{356D0E1F-B805-E740-95B8-DD5BF516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784" y="89154"/>
            <a:ext cx="4399671" cy="496519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50B093-D209-6F4B-8D15-EAF45EAD2207}"/>
              </a:ext>
            </a:extLst>
          </p:cNvPr>
          <p:cNvSpPr txBox="1">
            <a:spLocks/>
          </p:cNvSpPr>
          <p:nvPr userDrawn="1"/>
        </p:nvSpPr>
        <p:spPr>
          <a:xfrm>
            <a:off x="4709161" y="4814457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ST. REGIS BAL HARBOUR RESORT, MIAMI BEACH, FLORIDA, USA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18D1CCC4-C9D3-4349-8535-7469D8E57D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79AED70C-D42C-0B45-99BA-6C4584798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EE2A084-0710-1F4E-8543-F551C3844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587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sky, outdoor, lake&#10;&#10;Description automatically generated">
            <a:extLst>
              <a:ext uri="{FF2B5EF4-FFF2-40B4-BE49-F238E27FC236}">
                <a16:creationId xmlns:a16="http://schemas.microsoft.com/office/drawing/2014/main" id="{C046C6EC-BB78-2348-B669-5291A7815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286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90D575-67C0-8348-991F-10F315E4A3FB}"/>
              </a:ext>
            </a:extLst>
          </p:cNvPr>
          <p:cNvSpPr/>
          <p:nvPr userDrawn="1"/>
        </p:nvSpPr>
        <p:spPr>
          <a:xfrm rot="10800000">
            <a:off x="85274" y="4633546"/>
            <a:ext cx="4395285" cy="418514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1D59DF-EF82-A947-8D85-0E02F641EC80}"/>
              </a:ext>
            </a:extLst>
          </p:cNvPr>
          <p:cNvSpPr txBox="1">
            <a:spLocks/>
          </p:cNvSpPr>
          <p:nvPr userDrawn="1"/>
        </p:nvSpPr>
        <p:spPr>
          <a:xfrm>
            <a:off x="132624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JW MARRIOTT LOS CABOS BEACH RESORT &amp; SPA, MEXICO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FE20678A-7DB9-4B45-A576-AE6DB4FADD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1810DB1-0463-F048-9F1A-073857908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2409347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indow, yellow&#10;&#10;Description automatically generated">
            <a:extLst>
              <a:ext uri="{FF2B5EF4-FFF2-40B4-BE49-F238E27FC236}">
                <a16:creationId xmlns:a16="http://schemas.microsoft.com/office/drawing/2014/main" id="{5C8C324D-9AA0-0649-A5DB-5B166F5D6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8497" cy="496016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4229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ALOFT CHICAGO MAG MILE, ILLINOIS, USA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F2256BB7-37CF-874E-8DC7-20CF114BDB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75A7AFEF-6620-EF4D-8796-DA5642616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3944941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CEF927C3-D271-2A4B-A3D4-498B20A25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601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4E62A3-92FA-DB44-9334-7FA4F9D9F3B6}"/>
              </a:ext>
            </a:extLst>
          </p:cNvPr>
          <p:cNvSpPr/>
          <p:nvPr userDrawn="1"/>
        </p:nvSpPr>
        <p:spPr>
          <a:xfrm rot="10800000">
            <a:off x="84959" y="4640089"/>
            <a:ext cx="4402081" cy="41197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2781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COURTYARD AL BARSHA, DUBAI, UAE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5805A0C-A504-D042-AEB0-6D22A0109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DB35CC99-49E0-B245-929C-3B91BF2A2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290317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ark, plant&#10;&#10;Description automatically generated">
            <a:extLst>
              <a:ext uri="{FF2B5EF4-FFF2-40B4-BE49-F238E27FC236}">
                <a16:creationId xmlns:a16="http://schemas.microsoft.com/office/drawing/2014/main" id="{3B9301ED-5C93-9D40-8F10-A2D667EFA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8" y="91440"/>
            <a:ext cx="4402484" cy="4968779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D0DD85C5-6192-A544-8F25-37ECF03C3B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C72DA47-D411-D440-9A1C-D0D35B4D9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414576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6C60E-EAB7-460E-A8A5-87B30C4748C1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4B719E-8471-4931-80E7-D684CAA19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47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76A5C-134F-49F6-98B7-AA65C75883D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BAF2FA-EACD-4170-B203-1E8EA2D4A8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80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1"/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19DCE-E541-004D-AD7C-D57E54119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A9E1B-D6B2-46FE-ADF0-770EA00FF2DB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5897E-913B-49F8-9B04-39A4EE488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50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E62E8-2371-4627-92D6-28A05AB222F9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1E4F5A-A78C-45EB-B999-C2B31D603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7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plant&#10;&#10;Description automatically generated">
            <a:extLst>
              <a:ext uri="{FF2B5EF4-FFF2-40B4-BE49-F238E27FC236}">
                <a16:creationId xmlns:a16="http://schemas.microsoft.com/office/drawing/2014/main" id="{2FE76D0A-508B-BA43-8C09-481025270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04775"/>
            <a:ext cx="8943975" cy="4943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6385B2-9244-FA49-9621-0B9535D3B570}"/>
              </a:ext>
            </a:extLst>
          </p:cNvPr>
          <p:cNvSpPr/>
          <p:nvPr userDrawn="1"/>
        </p:nvSpPr>
        <p:spPr>
          <a:xfrm rot="10800000">
            <a:off x="91440" y="3985591"/>
            <a:ext cx="8961120" cy="1063593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ZADUN, A RITZ-CARLTON RESERVE, LOS CABOS, MEXICO</a:t>
            </a:r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A963323-AF43-8C43-BB89-F8517614F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9DB79-2354-CB4E-AF6E-BD6BD8AD6B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1D403AE8-7935-6645-877A-AA5E193FE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3EA86B9-3D61-EE45-B022-C97D84AE79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520233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69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393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EE9F651-E865-914F-B90F-ED69D3C2E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93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6D121D-CD30-5C40-ACAF-5A1656CCC1A0}"/>
              </a:ext>
            </a:extLst>
          </p:cNvPr>
          <p:cNvCxnSpPr/>
          <p:nvPr userDrawn="1"/>
        </p:nvCxnSpPr>
        <p:spPr>
          <a:xfrm>
            <a:off x="2569948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B72749A8-21B8-1048-AC75-C57EB15D85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4922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1D9D696-CD7B-844A-BD57-4215C30A39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074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6E0ABC1-6FEF-4243-A2AA-67A77F0295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074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E8F435-DB47-0846-87DB-171372E83838}"/>
              </a:ext>
            </a:extLst>
          </p:cNvPr>
          <p:cNvCxnSpPr/>
          <p:nvPr userDrawn="1"/>
        </p:nvCxnSpPr>
        <p:spPr>
          <a:xfrm>
            <a:off x="4607300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0614EC0-88CB-F749-873D-54386FE2DC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7775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79A05287-A0EB-2C4A-876C-2AEFFA9205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299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195AF0B-F3B3-7B40-9250-D5D50FB8DD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9299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E0D375-30C1-4646-9C7B-61575DF96B7C}"/>
              </a:ext>
            </a:extLst>
          </p:cNvPr>
          <p:cNvCxnSpPr/>
          <p:nvPr userDrawn="1"/>
        </p:nvCxnSpPr>
        <p:spPr>
          <a:xfrm>
            <a:off x="6645854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029AA8DD-00E9-044C-AE53-3F05506F07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435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8726588-E837-0A45-9137-932097A8EB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0587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EA62C85F-954F-274C-8BDF-35879BE8F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587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10DE7B-4462-4CF5-A210-FF2D0434C42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C56D643-F276-42CB-8916-19E9AD201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19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0384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2686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21BAB4-FB0F-A341-B878-90FD62692D50}"/>
              </a:ext>
            </a:extLst>
          </p:cNvPr>
          <p:cNvCxnSpPr/>
          <p:nvPr userDrawn="1"/>
        </p:nvCxnSpPr>
        <p:spPr>
          <a:xfrm>
            <a:off x="1016000" y="2365375"/>
            <a:ext cx="712152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783E3A-58BF-1A4D-8C48-3B564634DDC7}"/>
              </a:ext>
            </a:extLst>
          </p:cNvPr>
          <p:cNvCxnSpPr/>
          <p:nvPr userDrawn="1"/>
        </p:nvCxnSpPr>
        <p:spPr>
          <a:xfrm flipV="1">
            <a:off x="2289252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0BA227-8B69-6840-AEBA-989C8DF2F69F}"/>
              </a:ext>
            </a:extLst>
          </p:cNvPr>
          <p:cNvCxnSpPr/>
          <p:nvPr userDrawn="1"/>
        </p:nvCxnSpPr>
        <p:spPr>
          <a:xfrm flipV="1">
            <a:off x="3818015" y="2671763"/>
            <a:ext cx="0" cy="16271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42AC3E-6CC1-6246-8CC6-6668B5320363}"/>
              </a:ext>
            </a:extLst>
          </p:cNvPr>
          <p:cNvCxnSpPr/>
          <p:nvPr userDrawn="1"/>
        </p:nvCxnSpPr>
        <p:spPr>
          <a:xfrm flipV="1">
            <a:off x="53482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89C581-C692-B44B-B7C6-5E5A7483C730}"/>
              </a:ext>
            </a:extLst>
          </p:cNvPr>
          <p:cNvCxnSpPr/>
          <p:nvPr userDrawn="1"/>
        </p:nvCxnSpPr>
        <p:spPr>
          <a:xfrm flipV="1">
            <a:off x="68849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1352077A-D897-6A42-8AC1-73230A44B0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651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F3A5823-130E-014E-82D7-1FDC59927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74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5F22CF67-F781-DB4B-94B7-C534513D1B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9875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C5AFB22-E29A-024F-87FC-4E7F16989F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106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CEAA155D-B29E-7B4E-892A-7031118DE06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120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93CB9D8B-847C-8549-B16B-F4C495749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351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D0CEC9BE-7012-BC48-BB6C-3995EB2AA3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748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BD161F6-C0E9-5947-9405-3AA322C58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71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52F548-BAB6-4620-8C74-ADC6A1AE646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87DB1E-2376-4618-A25F-3718CED4F1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14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 useBgFill="1"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46340C-F846-AC44-954D-7D54290A2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31A857C-3885-F244-B672-3EC6E78033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8C6D9-0374-4B9E-AD47-46DC0F578B12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4EB53A-7AEB-45A9-BC96-168043DA8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44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C0E10-FB47-464E-88B4-8718F112E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38C56-F852-44BB-8A16-11189008DD3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9ACE9B-7A62-4E48-9370-6399B8526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2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3EC6BE-8E4C-F34D-AB41-304760C12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F659624-F6B3-B049-8A5C-DADCC05BDE12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BA2965-A43D-46C8-8A15-D237B5703B5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CE0473-4C89-41CC-AF98-3A9DA6A46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51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2374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382E36-ED60-7E43-8933-4F08CCE0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C35FB4-42B3-4B24-8A8F-DFDB8D6FDFE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E6E537-B915-4366-AE04-374885E93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93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1">
            <a:extLst>
              <a:ext uri="{FF2B5EF4-FFF2-40B4-BE49-F238E27FC236}">
                <a16:creationId xmlns:a16="http://schemas.microsoft.com/office/drawing/2014/main" id="{392FFBAF-F47E-8446-B1FA-52C13523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C15785D5-E4EF-DC4B-AECA-22F340625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E729D28-3B3C-994D-8422-FE3EBA845D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E75CA3-5B13-A94F-8921-476E1C282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5848B6E-FD67-0846-820D-4C22DA081816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86F5CA-1236-4FCA-AA71-8CB3749D3E7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8297D0-4FD3-414D-A693-84BD22E91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38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22D1E0-C745-3941-A124-A7540651A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1F7F7A-1F52-48FB-BC72-D5A98CE68EF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C4F0D-2D2D-4F6E-8CD0-46BB052972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45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424459-7757-1040-847F-12F69923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A73BDC-97AF-734D-8474-903E3027A6C5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E3E6D4-6069-41F4-96CE-4CA4C8EB8FE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1EE17C-F461-490A-9061-5FAB86D574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53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D4C60BC7-C61B-CD42-8EA8-6E7EBE06A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F360B-2E85-9C4E-8E42-626FF09C0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5DE42-BFE7-4C0E-B083-71AB3CCE825E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B9F55F-FEED-42CD-8BA8-324DE3B639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8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041EE7-F312-794F-B372-CA43CF018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571" cy="4965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1138BF-540F-1F40-A3E0-E57E0245B089}"/>
              </a:ext>
            </a:extLst>
          </p:cNvPr>
          <p:cNvSpPr/>
          <p:nvPr userDrawn="1"/>
        </p:nvSpPr>
        <p:spPr>
          <a:xfrm rot="10800000">
            <a:off x="89988" y="3972909"/>
            <a:ext cx="8962570" cy="107915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5207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50C25E25-25A7-7D4F-AA3C-35DBB1C5B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BECEA-4136-F546-982F-269EECF351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299E27DD-AEBC-3842-B187-E75DC3588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032751A0-59F7-5F42-97B1-C80EDDC46C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076AAC5-3438-B14C-B1B3-141073E7687E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MÉRIDIEN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4249394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1">
            <a:extLst>
              <a:ext uri="{FF2B5EF4-FFF2-40B4-BE49-F238E27FC236}">
                <a16:creationId xmlns:a16="http://schemas.microsoft.com/office/drawing/2014/main" id="{1ACC5B55-2CBE-8344-85B7-56FE6287A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80CF5A-44EA-D444-98EF-362B8F476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0429A0D-5784-1D4D-A1A0-AE917FB8B53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4E5EC-D8EE-472B-B542-B2732E17E93B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B0249A-E35A-4ED6-849B-2C4536AD6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11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Blank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CAEF3-D4F5-6542-80D2-C9A0043E4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4E6BA8-DDD2-0E44-8D2B-7178593196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37F7A-D276-4170-83B2-665F9F33732A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2EE9BA-EA2E-4A33-8625-8CAA37D026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2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16D9B8F4-C21B-094F-96CB-BF9837C8B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9410"/>
            <a:ext cx="4892292" cy="2877378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B8B77-0613-7949-AB7E-AEBC8EBFC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189" y="1907176"/>
            <a:ext cx="2299035" cy="6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9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E8C4C9-E7D1-1347-87ED-81B2F78A2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8901952" cy="221521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Title 31"/>
          <p:cNvSpPr>
            <a:spLocks noGrp="1"/>
          </p:cNvSpPr>
          <p:nvPr>
            <p:ph type="title" hasCustomPrompt="1"/>
          </p:nvPr>
        </p:nvSpPr>
        <p:spPr>
          <a:xfrm>
            <a:off x="451413" y="2551290"/>
            <a:ext cx="3311290" cy="1041242"/>
          </a:xfrm>
          <a:noFill/>
        </p:spPr>
        <p:txBody>
          <a:bodyPr lIns="0" tIns="0" rIns="0" bIns="0" anchor="t">
            <a:norm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3903CF59-F65A-BD4F-B310-A0C196D34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1200" y="2551290"/>
            <a:ext cx="4159813" cy="214831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A7376A-8727-1941-8DA4-E515E7CEB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CCAC06-681F-43CF-BDFF-D1C8A04B9CA5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8C07AA-B025-4149-AD84-E8CDA17E1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8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1" y="107576"/>
            <a:ext cx="4464424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1">
            <a:extLst>
              <a:ext uri="{FF2B5EF4-FFF2-40B4-BE49-F238E27FC236}">
                <a16:creationId xmlns:a16="http://schemas.microsoft.com/office/drawing/2014/main" id="{BE7FE558-89F8-9C42-994A-210F16815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2" y="272375"/>
            <a:ext cx="3947744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6E2FA842-6DA5-F147-81F1-48C10EA57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6" y="1133140"/>
            <a:ext cx="395375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18F90C-C890-DD45-AD88-842181CC7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6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9703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EB959F91-225D-F04F-A404-E2CD3B9FA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6051647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BC7FB7A9-E6AE-2B41-AE5A-4660497BE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6060857" cy="346116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693CFE-9DDC-C544-A3CF-B38D9556C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82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4450975" cy="4921624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48A5592E-6A3A-D44C-821B-9C5E1075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361" y="272375"/>
            <a:ext cx="4058613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3460C3D3-0B2F-B545-8644-FC0533FE0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6186" y="1133140"/>
            <a:ext cx="4064790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70C6A2-0451-7E44-9007-7F1A644D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14C375-9652-486A-8B59-734AA2A7C79A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874924A-9B7D-4F11-ADBA-799682B31B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80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6BD9BC1-90BB-C04F-9D61-6AE02D9F47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1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591D5198-5833-E44F-8489-F8759DD81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9723" y="272375"/>
            <a:ext cx="618525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DB84724D-065B-8043-9A23-AC21E38C22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0548" y="1133140"/>
            <a:ext cx="619467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657FE-D727-2A4C-BA5D-A07ADA9C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A2CF83-6700-4F21-AA13-48E3654CB65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170118-1BBB-4915-8660-D9378CF8E0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59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ideby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7496" y="3074880"/>
            <a:ext cx="3706057" cy="160129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64212"/>
            <a:ext cx="3554464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4797913" y="3074881"/>
            <a:ext cx="3777676" cy="1601292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05181" y="1264211"/>
            <a:ext cx="3554464" cy="164810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4803493" y="2699828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742708" y="2701757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53C64F-7B53-174B-887A-0F6825B2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1A0B848A-807E-CC4E-8E53-4126D155A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E02C08-78E3-4EDC-9447-90C601A416A2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972D45-8BAD-4440-A8F3-E3FDCAEE58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27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uneve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6527" y="3032887"/>
            <a:ext cx="3175136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07655" y="1229486"/>
            <a:ext cx="1971040" cy="344896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310774" y="1245081"/>
            <a:ext cx="2392959" cy="343337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29487"/>
            <a:ext cx="3175137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763929" y="2655458"/>
            <a:ext cx="3173392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6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4213185" y="4370442"/>
            <a:ext cx="1971554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FD3305-E9F0-4B4D-A843-CAA4851F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E65766D8-4271-2C49-BF6D-5F271E1C0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B4CF2F-CF1E-44AA-9783-9CE7CCC2693F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2C0E03-6E57-4100-88E0-A26C587B55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CCD32B50-0E69-D145-AC71-A9080524FD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357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A34A6-70C2-7B4B-8E21-7777BDC46718}"/>
              </a:ext>
            </a:extLst>
          </p:cNvPr>
          <p:cNvSpPr/>
          <p:nvPr userDrawn="1"/>
        </p:nvSpPr>
        <p:spPr>
          <a:xfrm rot="10800000">
            <a:off x="90200" y="3180522"/>
            <a:ext cx="8962357" cy="1871538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74863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MOXY CHICAGO DOWNTOWN, ILLINOIS, USA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E9B966-314C-2D40-AF66-F4118A6E5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8A627-210B-6540-94A5-7D8A98FF92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9BC5DECE-4BB7-4F49-98D7-E3468F4CC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6B49C093-DEC2-2841-9959-02D75F85A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283407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3imag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59891" y="3066183"/>
            <a:ext cx="252637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989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46298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B5E7C16E-2ED5-674D-920E-57621DC7AD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2200" y="3066183"/>
            <a:ext cx="252038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42F364A-AAE0-6940-A53E-89EA9FCA8F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2199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CEF611EE-B78B-8446-8166-E2744AD94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5295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EC87CF6-A8BA-914F-B386-430E696BBD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9651" y="3066183"/>
            <a:ext cx="2538714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BA7AE97F-A0AE-084F-A628-2842A8E867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2965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951D277-8F1A-E543-93D0-C1E01C8D0D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274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F386CAD-CEEE-A246-9863-366F41D17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Title 31">
            <a:extLst>
              <a:ext uri="{FF2B5EF4-FFF2-40B4-BE49-F238E27FC236}">
                <a16:creationId xmlns:a16="http://schemas.microsoft.com/office/drawing/2014/main" id="{22031C7B-5EA7-B542-BB1B-D92B88DDF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39BB81-EBF4-475D-967D-813758874961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4CEBA5-2104-466E-BEE9-D9C484C72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32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Table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451556" y="1399822"/>
            <a:ext cx="8260366" cy="3195038"/>
          </a:xfrm>
        </p:spPr>
        <p:txBody>
          <a:bodyPr rtlCol="0">
            <a:normAutofit/>
          </a:bodyPr>
          <a:lstStyle>
            <a:lvl1pPr>
              <a:defRPr sz="1400" b="0" i="0">
                <a:latin typeface="+mn-lt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Title 31">
            <a:extLst>
              <a:ext uri="{FF2B5EF4-FFF2-40B4-BE49-F238E27FC236}">
                <a16:creationId xmlns:a16="http://schemas.microsoft.com/office/drawing/2014/main" id="{CD57DF85-6023-6146-976C-F790E0BC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437940"/>
            <a:ext cx="8225019" cy="666960"/>
          </a:xfrm>
          <a:noFill/>
        </p:spPr>
        <p:txBody>
          <a:bodyPr lIns="0" tIns="0" rIns="0" bIns="0" anchor="b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44B09-099C-8541-9F42-C8BE351D6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5EA48E-14B4-4C9E-A659-04310915BB02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311A8A-5ED2-40C6-8438-28EA81F79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62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lines for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31">
            <a:extLst>
              <a:ext uri="{FF2B5EF4-FFF2-40B4-BE49-F238E27FC236}">
                <a16:creationId xmlns:a16="http://schemas.microsoft.com/office/drawing/2014/main" id="{8A4B89E9-F39B-E248-8A1D-88E914E9C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8049759" cy="375325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7103EED8-931A-3049-A95F-F23E3BE0E8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800100"/>
            <a:ext cx="8048935" cy="1668780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08D70-62E5-FB49-8015-AE43936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AAF66C-1E59-4F06-9332-C869412C8E9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933DD9-D04D-465E-9D19-E8C6D81535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7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457201" y="1280160"/>
            <a:ext cx="803148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1" y="365760"/>
            <a:ext cx="8031481" cy="461665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kissing on a balcony overlooking a city&#10;&#10;Description automatically generated with medium confidence">
            <a:extLst>
              <a:ext uri="{FF2B5EF4-FFF2-40B4-BE49-F238E27FC236}">
                <a16:creationId xmlns:a16="http://schemas.microsoft.com/office/drawing/2014/main" id="{81706448-CF5F-D943-8C87-F62FA3178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95250"/>
            <a:ext cx="8972550" cy="496252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RITZ-CARLTON, SHANGHAI, PUDONG, CHINA</a:t>
            </a:r>
          </a:p>
        </p:txBody>
      </p:sp>
      <p:pic>
        <p:nvPicPr>
          <p:cNvPr id="15" name="Picture 14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B681DB6-6073-8946-B2A6-BE5BF34BE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93E40-C6F2-9C4E-91E1-589B0650C3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E7F80D4F-DF5F-0449-85BE-3B424B279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EE599ED-5109-2F47-B2CB-EC149A6D16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235797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7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plant&#10;&#10;Description automatically generated">
            <a:extLst>
              <a:ext uri="{FF2B5EF4-FFF2-40B4-BE49-F238E27FC236}">
                <a16:creationId xmlns:a16="http://schemas.microsoft.com/office/drawing/2014/main" id="{2FE76D0A-508B-BA43-8C09-481025270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04775"/>
            <a:ext cx="8943975" cy="4943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6385B2-9244-FA49-9621-0B9535D3B570}"/>
              </a:ext>
            </a:extLst>
          </p:cNvPr>
          <p:cNvSpPr/>
          <p:nvPr userDrawn="1"/>
        </p:nvSpPr>
        <p:spPr>
          <a:xfrm rot="10800000">
            <a:off x="91440" y="3985591"/>
            <a:ext cx="8961120" cy="1063593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ZADUN, A RITZ-CARLTON RESERVE, LOS CABOS, MEXICO</a:t>
            </a:r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A963323-AF43-8C43-BB89-F8517614F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9DB79-2354-CB4E-AF6E-BD6BD8AD6B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1D403AE8-7935-6645-877A-AA5E193FE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3EA86B9-3D61-EE45-B022-C97D84AE79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529461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8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041EE7-F312-794F-B372-CA43CF018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571" cy="4965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1138BF-540F-1F40-A3E0-E57E0245B089}"/>
              </a:ext>
            </a:extLst>
          </p:cNvPr>
          <p:cNvSpPr/>
          <p:nvPr userDrawn="1"/>
        </p:nvSpPr>
        <p:spPr>
          <a:xfrm rot="10800000">
            <a:off x="89988" y="3972909"/>
            <a:ext cx="8962570" cy="107915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5207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50C25E25-25A7-7D4F-AA3C-35DBB1C5B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BECEA-4136-F546-982F-269EECF351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299E27DD-AEBC-3842-B187-E75DC3588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032751A0-59F7-5F42-97B1-C80EDDC46C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076AAC5-3438-B14C-B1B3-141073E7687E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MÉRIDIEN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2412945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CCD32B50-0E69-D145-AC71-A9080524FD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357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A34A6-70C2-7B4B-8E21-7777BDC46718}"/>
              </a:ext>
            </a:extLst>
          </p:cNvPr>
          <p:cNvSpPr/>
          <p:nvPr userDrawn="1"/>
        </p:nvSpPr>
        <p:spPr>
          <a:xfrm rot="10800000">
            <a:off x="90200" y="3180522"/>
            <a:ext cx="8962357" cy="1871538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74863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MOXY CHICAGO DOWNTOWN, ILLINOIS, USA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E9B966-314C-2D40-AF66-F4118A6E5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8A627-210B-6540-94A5-7D8A98FF92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9BC5DECE-4BB7-4F49-98D7-E3468F4CC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6B49C093-DEC2-2841-9959-02D75F85A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942728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67AA99-6738-DC44-B4A2-DE366DD2D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1440"/>
            <a:ext cx="8953500" cy="391858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1353038" y="3794318"/>
            <a:ext cx="6440627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B9204E1-2E43-7C4E-A3F7-545FAABFD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59011" y="4011051"/>
            <a:ext cx="3110523" cy="1132449"/>
          </a:xfrm>
          <a:prstGeom prst="rect">
            <a:avLst/>
          </a:prstGeom>
        </p:spPr>
      </p:pic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CAB91EA8-2DCA-7C46-A859-0BB2901FB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596" y="4512142"/>
            <a:ext cx="1069098" cy="310740"/>
          </a:xfrm>
          <a:prstGeom prst="rect">
            <a:avLst/>
          </a:prstGeom>
        </p:spPr>
      </p:pic>
      <p:sp>
        <p:nvSpPr>
          <p:cNvPr id="22" name="Title 9">
            <a:extLst>
              <a:ext uri="{FF2B5EF4-FFF2-40B4-BE49-F238E27FC236}">
                <a16:creationId xmlns:a16="http://schemas.microsoft.com/office/drawing/2014/main" id="{B4D7C21D-EA12-7546-8E41-C908A7E01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369133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17DF33F3-E680-E544-A530-7A1C67F7B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155829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669766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3547436C-B549-7E48-94A2-495C3FD81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56595" cy="4964116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300" b="0" i="0" spc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 ME'AISAM, DUBAI, UAE</a:t>
            </a:r>
          </a:p>
        </p:txBody>
      </p:sp>
      <p:pic>
        <p:nvPicPr>
          <p:cNvPr id="10" name="Picture 9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F986B0-B936-524F-979E-4ECCB4416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6D0840-D9CC-154C-8C91-1689FAC427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67AA99-6738-DC44-B4A2-DE366DD2D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1440"/>
            <a:ext cx="8953500" cy="391858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1353038" y="3794318"/>
            <a:ext cx="6440627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B9204E1-2E43-7C4E-A3F7-545FAABFD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59011" y="4011051"/>
            <a:ext cx="3110523" cy="1132449"/>
          </a:xfrm>
          <a:prstGeom prst="rect">
            <a:avLst/>
          </a:prstGeom>
        </p:spPr>
      </p:pic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CAB91EA8-2DCA-7C46-A859-0BB2901FB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596" y="4512142"/>
            <a:ext cx="1069098" cy="310740"/>
          </a:xfrm>
          <a:prstGeom prst="rect">
            <a:avLst/>
          </a:prstGeom>
        </p:spPr>
      </p:pic>
      <p:sp>
        <p:nvSpPr>
          <p:cNvPr id="22" name="Title 9">
            <a:extLst>
              <a:ext uri="{FF2B5EF4-FFF2-40B4-BE49-F238E27FC236}">
                <a16:creationId xmlns:a16="http://schemas.microsoft.com/office/drawing/2014/main" id="{B4D7C21D-EA12-7546-8E41-C908A7E01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369133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17DF33F3-E680-E544-A530-7A1C67F7B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155829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87105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F97B2D5-BC06-ED4C-8ADA-A1970BBD8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24598"/>
            <a:ext cx="8229600" cy="839371"/>
          </a:xfrm>
        </p:spPr>
        <p:txBody>
          <a:bodyPr/>
          <a:lstStyle>
            <a:lvl1pPr algn="ctr">
              <a:defRPr sz="2400" i="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D889C1-ED28-714F-AD74-6C742C319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4556" y="4701477"/>
            <a:ext cx="2274888" cy="211137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 Month XX, 20XX</a:t>
            </a:r>
          </a:p>
        </p:txBody>
      </p:sp>
      <p:pic>
        <p:nvPicPr>
          <p:cNvPr id="9" name="Picture 8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B173D12C-CC85-184F-AA9C-1830185B2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224" y="3132193"/>
            <a:ext cx="4698884" cy="2031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1B2220-1E48-9447-B365-60025D82C9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767" y="3337560"/>
            <a:ext cx="1537480" cy="4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1242D9-110A-924E-9BB0-106E27146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236" y="91440"/>
            <a:ext cx="6539464" cy="495681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39794" y="1539671"/>
            <a:ext cx="239860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18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8434" y="2326367"/>
            <a:ext cx="2395356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5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2484847" y="4814457"/>
            <a:ext cx="6548716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F5CE4-1BAA-CF40-8F49-AB04AA76D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8" y="3835594"/>
            <a:ext cx="1239289" cy="36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1E9B8-FA80-3E44-83AC-B94A2D4F7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361" b="-6763"/>
          <a:stretch/>
        </p:blipFill>
        <p:spPr>
          <a:xfrm>
            <a:off x="-1" y="3959816"/>
            <a:ext cx="1681567" cy="12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29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14AF19F9-3F47-A84F-8C77-8F4E4C89E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"/>
          <a:stretch/>
        </p:blipFill>
        <p:spPr>
          <a:xfrm>
            <a:off x="4654085" y="89154"/>
            <a:ext cx="4398474" cy="4965192"/>
          </a:xfrm>
          <a:prstGeom prst="rect">
            <a:avLst/>
          </a:prstGeom>
        </p:spPr>
      </p:pic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52FD4878-F0A7-E946-A1F5-A0458D7F3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323B46DA-0864-0A40-A242-405081D29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FC52574-0ED1-AF44-A74A-49F302C5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80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A train going over a bridge&#10;&#10;Description automatically generated with medium confidence">
            <a:extLst>
              <a:ext uri="{FF2B5EF4-FFF2-40B4-BE49-F238E27FC236}">
                <a16:creationId xmlns:a16="http://schemas.microsoft.com/office/drawing/2014/main" id="{7894CBEF-6F49-364C-A828-DCF797E4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0"/>
          <a:stretch/>
        </p:blipFill>
        <p:spPr>
          <a:xfrm>
            <a:off x="4648372" y="89154"/>
            <a:ext cx="4398474" cy="4965192"/>
          </a:xfrm>
          <a:prstGeom prst="rect">
            <a:avLst/>
          </a:prstGeom>
        </p:spPr>
      </p:pic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87A06660-CB1A-4B47-BC41-10FF0BD73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0C87A7E5-54FE-2942-98A5-39CE9A303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D994A1-6457-9345-97F2-4D29E58C8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117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verlooking, shore&#10;&#10;Description automatically generated">
            <a:extLst>
              <a:ext uri="{FF2B5EF4-FFF2-40B4-BE49-F238E27FC236}">
                <a16:creationId xmlns:a16="http://schemas.microsoft.com/office/drawing/2014/main" id="{356D0E1F-B805-E740-95B8-DD5BF516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784" y="89154"/>
            <a:ext cx="4399671" cy="496519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50B093-D209-6F4B-8D15-EAF45EAD2207}"/>
              </a:ext>
            </a:extLst>
          </p:cNvPr>
          <p:cNvSpPr txBox="1">
            <a:spLocks/>
          </p:cNvSpPr>
          <p:nvPr userDrawn="1"/>
        </p:nvSpPr>
        <p:spPr>
          <a:xfrm>
            <a:off x="4709161" y="4814457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ST. REGIS BAL HARBOUR RESORT, MIAMI BEACH, FLORIDA, USA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18D1CCC4-C9D3-4349-8535-7469D8E57D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79AED70C-D42C-0B45-99BA-6C4584798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EE2A084-0710-1F4E-8543-F551C3844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332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sky, outdoor, lake&#10;&#10;Description automatically generated">
            <a:extLst>
              <a:ext uri="{FF2B5EF4-FFF2-40B4-BE49-F238E27FC236}">
                <a16:creationId xmlns:a16="http://schemas.microsoft.com/office/drawing/2014/main" id="{C046C6EC-BB78-2348-B669-5291A7815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286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90D575-67C0-8348-991F-10F315E4A3FB}"/>
              </a:ext>
            </a:extLst>
          </p:cNvPr>
          <p:cNvSpPr/>
          <p:nvPr userDrawn="1"/>
        </p:nvSpPr>
        <p:spPr>
          <a:xfrm rot="10800000">
            <a:off x="85274" y="4633546"/>
            <a:ext cx="4395285" cy="418514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1D59DF-EF82-A947-8D85-0E02F641EC80}"/>
              </a:ext>
            </a:extLst>
          </p:cNvPr>
          <p:cNvSpPr txBox="1">
            <a:spLocks/>
          </p:cNvSpPr>
          <p:nvPr userDrawn="1"/>
        </p:nvSpPr>
        <p:spPr>
          <a:xfrm>
            <a:off x="132624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JW MARRIOTT LOS CABOS BEACH RESORT &amp; SPA, MEXICO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FE20678A-7DB9-4B45-A576-AE6DB4FADD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1810DB1-0463-F048-9F1A-073857908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2593386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indow, yellow&#10;&#10;Description automatically generated">
            <a:extLst>
              <a:ext uri="{FF2B5EF4-FFF2-40B4-BE49-F238E27FC236}">
                <a16:creationId xmlns:a16="http://schemas.microsoft.com/office/drawing/2014/main" id="{5C8C324D-9AA0-0649-A5DB-5B166F5D6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8497" cy="496016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4229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ALOFT CHICAGO MAG MILE, ILLINOIS, USA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F2256BB7-37CF-874E-8DC7-20CF114BDB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75A7AFEF-6620-EF4D-8796-DA5642616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2246993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CEF927C3-D271-2A4B-A3D4-498B20A25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601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4E62A3-92FA-DB44-9334-7FA4F9D9F3B6}"/>
              </a:ext>
            </a:extLst>
          </p:cNvPr>
          <p:cNvSpPr/>
          <p:nvPr userDrawn="1"/>
        </p:nvSpPr>
        <p:spPr>
          <a:xfrm rot="10800000">
            <a:off x="84959" y="4640089"/>
            <a:ext cx="4402081" cy="41197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2781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COURTYARD AL BARSHA, DUBAI, UAE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5805A0C-A504-D042-AEB0-6D22A0109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DB35CC99-49E0-B245-929C-3B91BF2A2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4234322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ark, plant&#10;&#10;Description automatically generated">
            <a:extLst>
              <a:ext uri="{FF2B5EF4-FFF2-40B4-BE49-F238E27FC236}">
                <a16:creationId xmlns:a16="http://schemas.microsoft.com/office/drawing/2014/main" id="{3B9301ED-5C93-9D40-8F10-A2D667EFA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8" y="91440"/>
            <a:ext cx="4402484" cy="4968779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D0DD85C5-6192-A544-8F25-37ECF03C3B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C72DA47-D411-D440-9A1C-D0D35B4D9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1146384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0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6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3547436C-B549-7E48-94A2-495C3FD81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56595" cy="4964116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300" b="0" i="0" spc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 ME'AISAM, DUBAI, UAE</a:t>
            </a:r>
          </a:p>
        </p:txBody>
      </p:sp>
      <p:pic>
        <p:nvPicPr>
          <p:cNvPr id="10" name="Picture 9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F986B0-B936-524F-979E-4ECCB4416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6D0840-D9CC-154C-8C91-1689FAC427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21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0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29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1"/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0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19DCE-E541-004D-AD7C-D57E54119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97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69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393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EE9F651-E865-914F-B90F-ED69D3C2E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93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6D121D-CD30-5C40-ACAF-5A1656CCC1A0}"/>
              </a:ext>
            </a:extLst>
          </p:cNvPr>
          <p:cNvCxnSpPr/>
          <p:nvPr userDrawn="1"/>
        </p:nvCxnSpPr>
        <p:spPr>
          <a:xfrm>
            <a:off x="2569948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B72749A8-21B8-1048-AC75-C57EB15D85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4922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1D9D696-CD7B-844A-BD57-4215C30A39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074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6E0ABC1-6FEF-4243-A2AA-67A77F0295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074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E8F435-DB47-0846-87DB-171372E83838}"/>
              </a:ext>
            </a:extLst>
          </p:cNvPr>
          <p:cNvCxnSpPr/>
          <p:nvPr userDrawn="1"/>
        </p:nvCxnSpPr>
        <p:spPr>
          <a:xfrm>
            <a:off x="4607300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0614EC0-88CB-F749-873D-54386FE2DC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7775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79A05287-A0EB-2C4A-876C-2AEFFA9205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299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195AF0B-F3B3-7B40-9250-D5D50FB8DD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9299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E0D375-30C1-4646-9C7B-61575DF96B7C}"/>
              </a:ext>
            </a:extLst>
          </p:cNvPr>
          <p:cNvCxnSpPr/>
          <p:nvPr userDrawn="1"/>
        </p:nvCxnSpPr>
        <p:spPr>
          <a:xfrm>
            <a:off x="6645854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029AA8DD-00E9-044C-AE53-3F05506F07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435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8726588-E837-0A45-9137-932097A8EB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0587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EA62C85F-954F-274C-8BDF-35879BE8F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587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23570801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0384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2686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21BAB4-FB0F-A341-B878-90FD62692D50}"/>
              </a:ext>
            </a:extLst>
          </p:cNvPr>
          <p:cNvCxnSpPr/>
          <p:nvPr userDrawn="1"/>
        </p:nvCxnSpPr>
        <p:spPr>
          <a:xfrm>
            <a:off x="1016000" y="2365375"/>
            <a:ext cx="712152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783E3A-58BF-1A4D-8C48-3B564634DDC7}"/>
              </a:ext>
            </a:extLst>
          </p:cNvPr>
          <p:cNvCxnSpPr/>
          <p:nvPr userDrawn="1"/>
        </p:nvCxnSpPr>
        <p:spPr>
          <a:xfrm flipV="1">
            <a:off x="2289252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0BA227-8B69-6840-AEBA-989C8DF2F69F}"/>
              </a:ext>
            </a:extLst>
          </p:cNvPr>
          <p:cNvCxnSpPr/>
          <p:nvPr userDrawn="1"/>
        </p:nvCxnSpPr>
        <p:spPr>
          <a:xfrm flipV="1">
            <a:off x="3818015" y="2671763"/>
            <a:ext cx="0" cy="16271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42AC3E-6CC1-6246-8CC6-6668B5320363}"/>
              </a:ext>
            </a:extLst>
          </p:cNvPr>
          <p:cNvCxnSpPr/>
          <p:nvPr userDrawn="1"/>
        </p:nvCxnSpPr>
        <p:spPr>
          <a:xfrm flipV="1">
            <a:off x="53482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89C581-C692-B44B-B7C6-5E5A7483C730}"/>
              </a:ext>
            </a:extLst>
          </p:cNvPr>
          <p:cNvCxnSpPr/>
          <p:nvPr userDrawn="1"/>
        </p:nvCxnSpPr>
        <p:spPr>
          <a:xfrm flipV="1">
            <a:off x="68849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1352077A-D897-6A42-8AC1-73230A44B0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651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F3A5823-130E-014E-82D7-1FDC59927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74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5F22CF67-F781-DB4B-94B7-C534513D1B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9875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C5AFB22-E29A-024F-87FC-4E7F16989F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106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CEAA155D-B29E-7B4E-892A-7031118DE06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120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93CB9D8B-847C-8549-B16B-F4C495749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351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D0CEC9BE-7012-BC48-BB6C-3995EB2AA3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748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BD161F6-C0E9-5947-9405-3AA322C58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71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</p:spTree>
    <p:extLst>
      <p:ext uri="{BB962C8B-B14F-4D97-AF65-F5344CB8AC3E}">
        <p14:creationId xmlns:p14="http://schemas.microsoft.com/office/powerpoint/2010/main" val="3961091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 useBgFill="1"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46340C-F846-AC44-954D-7D54290A2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31A857C-3885-F244-B672-3EC6E78033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2458999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C0E10-FB47-464E-88B4-8718F112E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51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3EC6BE-8E4C-F34D-AB41-304760C12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F659624-F6B3-B049-8A5C-DADCC05BDE12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3290653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2374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382E36-ED60-7E43-8933-4F08CCE0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500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1">
            <a:extLst>
              <a:ext uri="{FF2B5EF4-FFF2-40B4-BE49-F238E27FC236}">
                <a16:creationId xmlns:a16="http://schemas.microsoft.com/office/drawing/2014/main" id="{392FFBAF-F47E-8446-B1FA-52C13523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C15785D5-E4EF-DC4B-AECA-22F340625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E729D28-3B3C-994D-8422-FE3EBA845D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E75CA3-5B13-A94F-8921-476E1C282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5848B6E-FD67-0846-820D-4C22DA081816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7773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F97B2D5-BC06-ED4C-8ADA-A1970BBD8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24598"/>
            <a:ext cx="8229600" cy="839371"/>
          </a:xfrm>
        </p:spPr>
        <p:txBody>
          <a:bodyPr/>
          <a:lstStyle>
            <a:lvl1pPr algn="ctr">
              <a:defRPr sz="2400" i="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D889C1-ED28-714F-AD74-6C742C319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4556" y="4701477"/>
            <a:ext cx="2274888" cy="211137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 Month XX, 20XX</a:t>
            </a:r>
          </a:p>
        </p:txBody>
      </p:sp>
      <p:pic>
        <p:nvPicPr>
          <p:cNvPr id="9" name="Picture 8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B173D12C-CC85-184F-AA9C-1830185B2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224" y="3132193"/>
            <a:ext cx="4698884" cy="2031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1B2220-1E48-9447-B365-60025D82C9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767" y="3337560"/>
            <a:ext cx="1537480" cy="4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1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22D1E0-C745-3941-A124-A7540651A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260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424459-7757-1040-847F-12F69923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A73BDC-97AF-734D-8474-903E3027A6C5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2457940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D4C60BC7-C61B-CD42-8EA8-6E7EBE06A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F360B-2E85-9C4E-8E42-626FF09C0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764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1">
            <a:extLst>
              <a:ext uri="{FF2B5EF4-FFF2-40B4-BE49-F238E27FC236}">
                <a16:creationId xmlns:a16="http://schemas.microsoft.com/office/drawing/2014/main" id="{1ACC5B55-2CBE-8344-85B7-56FE6287A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80CF5A-44EA-D444-98EF-362B8F476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0429A0D-5784-1D4D-A1A0-AE917FB8B53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11499002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Blank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CAEF3-D4F5-6542-80D2-C9A0043E4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4E6BA8-DDD2-0E44-8D2B-7178593196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20652883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16D9B8F4-C21B-094F-96CB-BF9837C8B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9410"/>
            <a:ext cx="4892292" cy="2877378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B8B77-0613-7949-AB7E-AEBC8EBFC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189" y="1907176"/>
            <a:ext cx="2299035" cy="6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53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E8C4C9-E7D1-1347-87ED-81B2F78A2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8901952" cy="221521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Title 31"/>
          <p:cNvSpPr>
            <a:spLocks noGrp="1"/>
          </p:cNvSpPr>
          <p:nvPr>
            <p:ph type="title" hasCustomPrompt="1"/>
          </p:nvPr>
        </p:nvSpPr>
        <p:spPr>
          <a:xfrm>
            <a:off x="451413" y="2551290"/>
            <a:ext cx="3311290" cy="1041242"/>
          </a:xfrm>
          <a:noFill/>
        </p:spPr>
        <p:txBody>
          <a:bodyPr lIns="0" tIns="0" rIns="0" bIns="0" anchor="t">
            <a:norm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3903CF59-F65A-BD4F-B310-A0C196D34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1200" y="2551290"/>
            <a:ext cx="4159813" cy="214831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A7376A-8727-1941-8DA4-E515E7CEB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3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1" y="107576"/>
            <a:ext cx="4464424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1">
            <a:extLst>
              <a:ext uri="{FF2B5EF4-FFF2-40B4-BE49-F238E27FC236}">
                <a16:creationId xmlns:a16="http://schemas.microsoft.com/office/drawing/2014/main" id="{BE7FE558-89F8-9C42-994A-210F16815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2" y="272375"/>
            <a:ext cx="3947744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6E2FA842-6DA5-F147-81F1-48C10EA57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6" y="1133140"/>
            <a:ext cx="395375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18F90C-C890-DD45-AD88-842181CC7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74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9703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EB959F91-225D-F04F-A404-E2CD3B9FA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6051647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BC7FB7A9-E6AE-2B41-AE5A-4660497BE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6060857" cy="346116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693CFE-9DDC-C544-A3CF-B38D9556C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63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4450975" cy="4921624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48A5592E-6A3A-D44C-821B-9C5E1075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361" y="272375"/>
            <a:ext cx="4058613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3460C3D3-0B2F-B545-8644-FC0533FE0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6186" y="1133140"/>
            <a:ext cx="4064790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70C6A2-0451-7E44-9007-7F1A644D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7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1242D9-110A-924E-9BB0-106E27146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236" y="91440"/>
            <a:ext cx="6539464" cy="495681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39794" y="1539671"/>
            <a:ext cx="239860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18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8434" y="2326367"/>
            <a:ext cx="2395356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5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2484847" y="4814457"/>
            <a:ext cx="6548716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F5CE4-1BAA-CF40-8F49-AB04AA76D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8" y="3835594"/>
            <a:ext cx="1239289" cy="36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1E9B8-FA80-3E44-83AC-B94A2D4F7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361" b="-6763"/>
          <a:stretch/>
        </p:blipFill>
        <p:spPr>
          <a:xfrm>
            <a:off x="-1" y="3959816"/>
            <a:ext cx="1681567" cy="12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794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6BD9BC1-90BB-C04F-9D61-6AE02D9F47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1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591D5198-5833-E44F-8489-F8759DD81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9723" y="272375"/>
            <a:ext cx="618525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DB84724D-065B-8043-9A23-AC21E38C22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0548" y="1133140"/>
            <a:ext cx="619467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657FE-D727-2A4C-BA5D-A07ADA9C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43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ideby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7496" y="3074880"/>
            <a:ext cx="3706057" cy="160129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64212"/>
            <a:ext cx="3554464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4797913" y="3074881"/>
            <a:ext cx="3777676" cy="1601292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05181" y="1264211"/>
            <a:ext cx="3554464" cy="164810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4803493" y="2699828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742708" y="2701757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53C64F-7B53-174B-887A-0F6825B2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1A0B848A-807E-CC4E-8E53-4126D155A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4453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uneve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6527" y="3032887"/>
            <a:ext cx="3175136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07655" y="1229486"/>
            <a:ext cx="1971040" cy="344896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310774" y="1245081"/>
            <a:ext cx="2392959" cy="343337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29487"/>
            <a:ext cx="3175137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763929" y="2655458"/>
            <a:ext cx="3173392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6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4213185" y="4370442"/>
            <a:ext cx="1971554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FD3305-E9F0-4B4D-A843-CAA4851F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E65766D8-4271-2C49-BF6D-5F271E1C0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4880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3imag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59891" y="3066183"/>
            <a:ext cx="252637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989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46298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B5E7C16E-2ED5-674D-920E-57621DC7AD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2200" y="3066183"/>
            <a:ext cx="252038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42F364A-AAE0-6940-A53E-89EA9FCA8F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2199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CEF611EE-B78B-8446-8166-E2744AD94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5295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EC87CF6-A8BA-914F-B386-430E696BBD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9651" y="3066183"/>
            <a:ext cx="2538714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BA7AE97F-A0AE-084F-A628-2842A8E867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2965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951D277-8F1A-E543-93D0-C1E01C8D0D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274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F386CAD-CEEE-A246-9863-366F41D17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Title 31">
            <a:extLst>
              <a:ext uri="{FF2B5EF4-FFF2-40B4-BE49-F238E27FC236}">
                <a16:creationId xmlns:a16="http://schemas.microsoft.com/office/drawing/2014/main" id="{22031C7B-5EA7-B542-BB1B-D92B88DDF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9460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Table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451556" y="1399822"/>
            <a:ext cx="8260366" cy="3195038"/>
          </a:xfrm>
        </p:spPr>
        <p:txBody>
          <a:bodyPr rtlCol="0">
            <a:normAutofit/>
          </a:bodyPr>
          <a:lstStyle>
            <a:lvl1pPr>
              <a:defRPr sz="1400" b="0" i="0">
                <a:latin typeface="+mn-lt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Title 31">
            <a:extLst>
              <a:ext uri="{FF2B5EF4-FFF2-40B4-BE49-F238E27FC236}">
                <a16:creationId xmlns:a16="http://schemas.microsoft.com/office/drawing/2014/main" id="{CD57DF85-6023-6146-976C-F790E0BC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437940"/>
            <a:ext cx="8225019" cy="666960"/>
          </a:xfrm>
          <a:noFill/>
        </p:spPr>
        <p:txBody>
          <a:bodyPr lIns="0" tIns="0" rIns="0" bIns="0" anchor="b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44B09-099C-8541-9F42-C8BE351D6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648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lines for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31">
            <a:extLst>
              <a:ext uri="{FF2B5EF4-FFF2-40B4-BE49-F238E27FC236}">
                <a16:creationId xmlns:a16="http://schemas.microsoft.com/office/drawing/2014/main" id="{8A4B89E9-F39B-E248-8A1D-88E914E9C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8049759" cy="375325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7103EED8-931A-3049-A95F-F23E3BE0E8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800100"/>
            <a:ext cx="8048935" cy="1668780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08D70-62E5-FB49-8015-AE43936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4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14AF19F9-3F47-A84F-8C77-8F4E4C89E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"/>
          <a:stretch/>
        </p:blipFill>
        <p:spPr>
          <a:xfrm>
            <a:off x="4654085" y="89154"/>
            <a:ext cx="4398474" cy="4965192"/>
          </a:xfrm>
          <a:prstGeom prst="rect">
            <a:avLst/>
          </a:prstGeom>
        </p:spPr>
      </p:pic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52FD4878-F0A7-E946-A1F5-A0458D7F3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323B46DA-0864-0A40-A242-405081D29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FC52574-0ED1-AF44-A74A-49F302C5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3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320"/>
            <a:ext cx="8229600" cy="71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0460"/>
            <a:ext cx="8229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5F6155-912E-514C-8F98-1034D6FB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1874ED2-31A4-DD47-9796-2A4BC68E56F9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A3EC23-A40A-40C0-A7D2-CD903302E54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4E738C-C492-434A-BA1F-ED5BC33D0A43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  <p:sldLayoutId id="2147484338" r:id="rId16"/>
    <p:sldLayoutId id="2147484339" r:id="rId17"/>
    <p:sldLayoutId id="2147484340" r:id="rId18"/>
    <p:sldLayoutId id="2147484341" r:id="rId19"/>
    <p:sldLayoutId id="2147484342" r:id="rId20"/>
    <p:sldLayoutId id="2147484343" r:id="rId21"/>
    <p:sldLayoutId id="2147484344" r:id="rId22"/>
    <p:sldLayoutId id="2147484345" r:id="rId23"/>
    <p:sldLayoutId id="2147484346" r:id="rId24"/>
    <p:sldLayoutId id="2147484347" r:id="rId25"/>
    <p:sldLayoutId id="2147484348" r:id="rId26"/>
    <p:sldLayoutId id="2147484349" r:id="rId27"/>
    <p:sldLayoutId id="2147484350" r:id="rId28"/>
    <p:sldLayoutId id="2147484351" r:id="rId29"/>
    <p:sldLayoutId id="2147484352" r:id="rId30"/>
    <p:sldLayoutId id="2147484353" r:id="rId31"/>
    <p:sldLayoutId id="2147484354" r:id="rId32"/>
    <p:sldLayoutId id="2147484355" r:id="rId33"/>
    <p:sldLayoutId id="2147484356" r:id="rId34"/>
    <p:sldLayoutId id="2147484357" r:id="rId35"/>
    <p:sldLayoutId id="2147484358" r:id="rId36"/>
    <p:sldLayoutId id="2147484359" r:id="rId37"/>
    <p:sldLayoutId id="2147484360" r:id="rId38"/>
    <p:sldLayoutId id="2147484361" r:id="rId39"/>
    <p:sldLayoutId id="2147484362" r:id="rId40"/>
    <p:sldLayoutId id="2147484363" r:id="rId41"/>
    <p:sldLayoutId id="2147484364" r:id="rId42"/>
    <p:sldLayoutId id="2147484365" r:id="rId4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i="0" kern="1200">
          <a:solidFill>
            <a:srgbClr val="231C17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9pPr>
    </p:titleStyle>
    <p:bodyStyle>
      <a:lvl1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6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114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580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00584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2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ldine721 Lt BT Light" panose="02040503060506020403" pitchFamily="18" charset="0"/>
          <a:ea typeface="Aldine721 Lt BT Light" panose="02040503060506020403" pitchFamily="18" charset="0"/>
          <a:cs typeface="Aldine721 Lt BT Light" panose="02040503060506020403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320"/>
            <a:ext cx="8229600" cy="71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0460"/>
            <a:ext cx="8229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5F6155-912E-514C-8F98-1034D6FB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1874ED2-31A4-DD47-9796-2A4BC68E56F9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55" r:id="rId2"/>
    <p:sldLayoutId id="2147483948" r:id="rId3"/>
    <p:sldLayoutId id="2147483958" r:id="rId4"/>
    <p:sldLayoutId id="2147483979" r:id="rId5"/>
    <p:sldLayoutId id="2147484009" r:id="rId6"/>
    <p:sldLayoutId id="2147483977" r:id="rId7"/>
    <p:sldLayoutId id="2147483976" r:id="rId8"/>
    <p:sldLayoutId id="2147483922" r:id="rId9"/>
    <p:sldLayoutId id="2147483953" r:id="rId10"/>
    <p:sldLayoutId id="2147483961" r:id="rId11"/>
    <p:sldLayoutId id="2147483940" r:id="rId12"/>
    <p:sldLayoutId id="2147483946" r:id="rId13"/>
    <p:sldLayoutId id="2147483962" r:id="rId14"/>
    <p:sldLayoutId id="2147483968" r:id="rId15"/>
    <p:sldLayoutId id="2147483900" r:id="rId16"/>
    <p:sldLayoutId id="2147484008" r:id="rId17"/>
    <p:sldLayoutId id="2147483926" r:id="rId18"/>
    <p:sldLayoutId id="2147483875" r:id="rId19"/>
    <p:sldLayoutId id="2147484010" r:id="rId20"/>
    <p:sldLayoutId id="2147484011" r:id="rId21"/>
    <p:sldLayoutId id="2147483970" r:id="rId22"/>
    <p:sldLayoutId id="2147483972" r:id="rId23"/>
    <p:sldLayoutId id="2147483973" r:id="rId24"/>
    <p:sldLayoutId id="2147483920" r:id="rId25"/>
    <p:sldLayoutId id="2147483936" r:id="rId26"/>
    <p:sldLayoutId id="2147483974" r:id="rId27"/>
    <p:sldLayoutId id="2147483975" r:id="rId28"/>
    <p:sldLayoutId id="2147483921" r:id="rId29"/>
    <p:sldLayoutId id="2147483937" r:id="rId30"/>
    <p:sldLayoutId id="2147483938" r:id="rId31"/>
    <p:sldLayoutId id="2147483971" r:id="rId32"/>
    <p:sldLayoutId id="2147483888" r:id="rId33"/>
    <p:sldLayoutId id="2147483890" r:id="rId34"/>
    <p:sldLayoutId id="2147483927" r:id="rId35"/>
    <p:sldLayoutId id="2147483913" r:id="rId36"/>
    <p:sldLayoutId id="2147483928" r:id="rId37"/>
    <p:sldLayoutId id="2147483891" r:id="rId38"/>
    <p:sldLayoutId id="2147483892" r:id="rId39"/>
    <p:sldLayoutId id="2147483893" r:id="rId40"/>
    <p:sldLayoutId id="2147483894" r:id="rId41"/>
    <p:sldLayoutId id="2147484007" r:id="rId4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0" i="0" kern="1200">
          <a:solidFill>
            <a:srgbClr val="231C17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9pPr>
    </p:titleStyle>
    <p:bodyStyle>
      <a:lvl1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6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114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580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00584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2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ldine 721 Light BT" panose="02040503060506020403" pitchFamily="18" charset="0"/>
          <a:ea typeface="Aldine 721 Light BT" panose="02040503060506020403" pitchFamily="18" charset="0"/>
          <a:cs typeface="Aldine 721 Light BT" panose="02040503060506020403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34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5.png"/><Relationship Id="rId5" Type="http://schemas.openxmlformats.org/officeDocument/2006/relationships/image" Target="../media/image51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8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326B8-57D1-B643-92DA-E538BDB43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6775" y="1284988"/>
            <a:ext cx="6096693" cy="352937"/>
          </a:xfrm>
        </p:spPr>
        <p:txBody>
          <a:bodyPr/>
          <a:lstStyle/>
          <a:p>
            <a:r>
              <a:rPr lang="en-US" dirty="0">
                <a:latin typeface="Calibri Light"/>
                <a:cs typeface="Times New Roman"/>
              </a:rPr>
              <a:t>March 7, 2023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4221CFE-FFB5-57AC-C827-8B8E4A7BF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990" y="25856"/>
            <a:ext cx="6104966" cy="1110439"/>
          </a:xfrm>
        </p:spPr>
        <p:txBody>
          <a:bodyPr/>
          <a:lstStyle/>
          <a:p>
            <a:r>
              <a:rPr lang="en-US" sz="2400" dirty="0">
                <a:latin typeface="Times New Roman"/>
                <a:cs typeface="Times New Roman"/>
              </a:rPr>
              <a:t>Marriott &amp; Data Axle</a:t>
            </a:r>
            <a:br>
              <a:rPr lang="en-US" sz="2400" dirty="0"/>
            </a:br>
            <a:r>
              <a:rPr lang="en-US" sz="2200" i="1" dirty="0">
                <a:latin typeface="Times New Roman"/>
                <a:cs typeface="Times New Roman"/>
              </a:rPr>
              <a:t>MAU Foundation Work Session</a:t>
            </a:r>
            <a:endParaRPr lang="en-US" altLang="en-US"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005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866D1-8BC2-EA40-A9F4-3466D3C22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34847D-176E-E6AB-F264-08C8D18EA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226" y="94166"/>
            <a:ext cx="5139075" cy="4975930"/>
          </a:xfrm>
          <a:prstGeom prst="rect">
            <a:avLst/>
          </a:prstGeom>
        </p:spPr>
      </p:pic>
      <p:pic>
        <p:nvPicPr>
          <p:cNvPr id="6" name="Picture 5" descr="A picture containing text, newspaper, screenshot, different&#10;&#10;Description automatically generated">
            <a:extLst>
              <a:ext uri="{FF2B5EF4-FFF2-40B4-BE49-F238E27FC236}">
                <a16:creationId xmlns:a16="http://schemas.microsoft.com/office/drawing/2014/main" id="{32B02B35-CA37-8D24-5D92-EA3DDB84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370" y="94166"/>
            <a:ext cx="5141931" cy="4978695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5D48DDDE-6D24-E459-A914-4B1759ED1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999" y="91402"/>
            <a:ext cx="5149610" cy="4986130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AEAD0ACC-1E2F-A4D0-6F5D-747AA8FB4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56311" y="2044416"/>
            <a:ext cx="3990760" cy="294302"/>
          </a:xfrm>
        </p:spPr>
        <p:txBody>
          <a:bodyPr>
            <a:normAutofit/>
          </a:bodyPr>
          <a:lstStyle/>
          <a:p>
            <a:r>
              <a:rPr lang="en-US" sz="1300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What We Like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7FBD41C-2F5B-DC78-7C72-DBA758F848AD}"/>
              </a:ext>
            </a:extLst>
          </p:cNvPr>
          <p:cNvSpPr txBox="1">
            <a:spLocks/>
          </p:cNvSpPr>
          <p:nvPr/>
        </p:nvSpPr>
        <p:spPr bwMode="auto">
          <a:xfrm>
            <a:off x="-56311" y="2914156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What We Wish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6DA3891-E5CD-39A6-29A6-3A675B1CBBE2}"/>
              </a:ext>
            </a:extLst>
          </p:cNvPr>
          <p:cNvSpPr txBox="1">
            <a:spLocks/>
          </p:cNvSpPr>
          <p:nvPr/>
        </p:nvSpPr>
        <p:spPr bwMode="auto">
          <a:xfrm>
            <a:off x="-56311" y="3683709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What We Wonder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95E0-B7FF-6585-EDD5-70ACF9EF30A8}"/>
              </a:ext>
            </a:extLst>
          </p:cNvPr>
          <p:cNvSpPr txBox="1"/>
          <p:nvPr/>
        </p:nvSpPr>
        <p:spPr>
          <a:xfrm>
            <a:off x="393638" y="2338718"/>
            <a:ext cx="3093644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Clear section dividers &amp; use of iconography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Small mobile app banner</a:t>
            </a:r>
          </a:p>
        </p:txBody>
      </p:sp>
      <p:pic>
        <p:nvPicPr>
          <p:cNvPr id="19" name="Picture 18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E0FECF8-AEE0-05A0-EBAD-65844621B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58" y="720189"/>
            <a:ext cx="1466625" cy="373531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03E6E4DF-B06A-B51C-30B7-FF3EE2A04C24}"/>
              </a:ext>
            </a:extLst>
          </p:cNvPr>
          <p:cNvSpPr txBox="1">
            <a:spLocks/>
          </p:cNvSpPr>
          <p:nvPr/>
        </p:nvSpPr>
        <p:spPr bwMode="auto">
          <a:xfrm>
            <a:off x="-54863" y="1285042"/>
            <a:ext cx="3979334" cy="5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9pPr>
          </a:lstStyle>
          <a:p>
            <a:r>
              <a:rPr lang="en-US" sz="1100" b="1" dirty="0">
                <a:latin typeface="Calibri Light"/>
                <a:cs typeface="Times New Roman"/>
              </a:rPr>
              <a:t>SL: </a:t>
            </a:r>
            <a:r>
              <a:rPr lang="en-US" sz="1100" i="0" u="none" strike="noStrike" dirty="0">
                <a:solidFill>
                  <a:srgbClr val="2D2D2D"/>
                </a:solidFill>
                <a:effectLst/>
                <a:latin typeface="Calibri Light"/>
                <a:cs typeface="Times New Roman"/>
              </a:rPr>
              <a:t>It’s Here! Your January Update, Special Offers and More</a:t>
            </a:r>
            <a:endParaRPr lang="en-US" dirty="0"/>
          </a:p>
          <a:p>
            <a:r>
              <a:rPr lang="en-US" sz="1100" b="1" dirty="0">
                <a:latin typeface="Calibri Light"/>
                <a:cs typeface="Times New Roman"/>
              </a:rPr>
              <a:t> PH: </a:t>
            </a:r>
            <a:r>
              <a:rPr lang="en-US" sz="1100" b="0" i="0" u="none" strike="noStrike" dirty="0">
                <a:solidFill>
                  <a:srgbClr val="2D2D2D"/>
                </a:solidFill>
                <a:effectLst/>
                <a:latin typeface="Calibri Light"/>
                <a:cs typeface="Times New Roman"/>
              </a:rPr>
              <a:t>New Adventures Await</a:t>
            </a:r>
            <a:endParaRPr lang="en-US" sz="1100" dirty="0">
              <a:latin typeface="Calibri Light"/>
              <a:cs typeface="Times New Roman"/>
            </a:endParaRPr>
          </a:p>
          <a:p>
            <a:endParaRPr lang="en-US" sz="1100" dirty="0">
              <a:latin typeface="SWISS 721 LIGHT BT" panose="020B0403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C0C6B0-B1BF-7A5B-BFB4-B5CA21DD82F1}"/>
              </a:ext>
            </a:extLst>
          </p:cNvPr>
          <p:cNvSpPr txBox="1"/>
          <p:nvPr/>
        </p:nvSpPr>
        <p:spPr>
          <a:xfrm>
            <a:off x="393638" y="3200653"/>
            <a:ext cx="3093644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More scannable sections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EA54F5-702A-162D-1B7B-B57D5DA8C08E}"/>
              </a:ext>
            </a:extLst>
          </p:cNvPr>
          <p:cNvSpPr txBox="1"/>
          <p:nvPr/>
        </p:nvSpPr>
        <p:spPr>
          <a:xfrm>
            <a:off x="393638" y="3978174"/>
            <a:ext cx="3093644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Is a small mobile app banner that’s always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on a good idea?</a:t>
            </a:r>
          </a:p>
        </p:txBody>
      </p:sp>
    </p:spTree>
    <p:extLst>
      <p:ext uri="{BB962C8B-B14F-4D97-AF65-F5344CB8AC3E}">
        <p14:creationId xmlns:p14="http://schemas.microsoft.com/office/powerpoint/2010/main" val="167085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806A08-1D69-C9F3-D745-BE105FBC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1" y="89209"/>
            <a:ext cx="5133828" cy="4970850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8E2F61C-91D6-75A2-D124-623B144B0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6" y="87576"/>
            <a:ext cx="5151551" cy="4988011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A67722-B4B5-2AE6-4332-3935C3B77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5" y="83442"/>
            <a:ext cx="5151551" cy="4988010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100A99D3-4678-BA07-FD4F-C79AB626B9A8}"/>
              </a:ext>
            </a:extLst>
          </p:cNvPr>
          <p:cNvSpPr txBox="1">
            <a:spLocks/>
          </p:cNvSpPr>
          <p:nvPr/>
        </p:nvSpPr>
        <p:spPr bwMode="auto">
          <a:xfrm>
            <a:off x="5623829" y="1285494"/>
            <a:ext cx="3208418" cy="5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9pPr>
          </a:lstStyle>
          <a:p>
            <a:r>
              <a:rPr lang="en-US" sz="1100" b="1" dirty="0">
                <a:latin typeface="Calibri Light"/>
                <a:cs typeface="Times New Roman"/>
              </a:rPr>
              <a:t>SL: </a:t>
            </a:r>
            <a:r>
              <a:rPr lang="en-US" sz="1100" dirty="0">
                <a:latin typeface="Calibri Light"/>
                <a:cs typeface="Times New Roman"/>
              </a:rPr>
              <a:t>Your Shangri-La Circle Account Summary</a:t>
            </a:r>
            <a:endParaRPr lang="en-US" sz="1100" dirty="0">
              <a:solidFill>
                <a:srgbClr val="000000"/>
              </a:solidFill>
              <a:latin typeface="Calibri Light"/>
              <a:cs typeface="Times New Roman"/>
            </a:endParaRPr>
          </a:p>
          <a:p>
            <a:r>
              <a:rPr lang="en-US" sz="1100" b="1" dirty="0">
                <a:latin typeface="Calibri Light"/>
                <a:cs typeface="Times New Roman"/>
              </a:rPr>
              <a:t> PH: </a:t>
            </a:r>
            <a:r>
              <a:rPr lang="en-US" sz="1100" dirty="0">
                <a:latin typeface="Calibri Light"/>
                <a:cs typeface="Times New Roman"/>
              </a:rPr>
              <a:t>Statement Period: 01/04/2022 - 30/04/2022 Membership Number: 69010505XXXX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5E9E8-5A2F-75A6-A379-4934E184B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8392" y="2068403"/>
            <a:ext cx="3990760" cy="294302"/>
          </a:xfrm>
        </p:spPr>
        <p:txBody>
          <a:bodyPr>
            <a:normAutofit/>
          </a:bodyPr>
          <a:lstStyle/>
          <a:p>
            <a:r>
              <a:rPr lang="en-US" sz="1300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What We Like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D37CC46E-7F2E-A239-A97B-FF9EA8EEE6B0}"/>
              </a:ext>
            </a:extLst>
          </p:cNvPr>
          <p:cNvSpPr txBox="1">
            <a:spLocks/>
          </p:cNvSpPr>
          <p:nvPr/>
        </p:nvSpPr>
        <p:spPr bwMode="auto">
          <a:xfrm>
            <a:off x="5228392" y="3011089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What We Wish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1AEFA29F-3BA7-8F45-FB24-67ECA630642A}"/>
              </a:ext>
            </a:extLst>
          </p:cNvPr>
          <p:cNvSpPr txBox="1">
            <a:spLocks/>
          </p:cNvSpPr>
          <p:nvPr/>
        </p:nvSpPr>
        <p:spPr bwMode="auto">
          <a:xfrm>
            <a:off x="5228392" y="3829834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What We Wonder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FB6446-CD48-C64A-7D9A-68802718A003}"/>
              </a:ext>
            </a:extLst>
          </p:cNvPr>
          <p:cNvSpPr txBox="1"/>
          <p:nvPr/>
        </p:nvSpPr>
        <p:spPr>
          <a:xfrm>
            <a:off x="5998211" y="2324186"/>
            <a:ext cx="2450892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Beautifully designed layout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Clear, scannable sections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Mobile app 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540F08-36E3-D832-E825-4390CF2149ED}"/>
              </a:ext>
            </a:extLst>
          </p:cNvPr>
          <p:cNvSpPr txBox="1"/>
          <p:nvPr/>
        </p:nvSpPr>
        <p:spPr>
          <a:xfrm>
            <a:off x="5904383" y="3252266"/>
            <a:ext cx="2640895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To begin and book end the MAU with a nice treatment so it feels like one cohesive story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44340E-845D-D10D-EEBB-D381DF3725C0}"/>
              </a:ext>
            </a:extLst>
          </p:cNvPr>
          <p:cNvSpPr txBox="1"/>
          <p:nvPr/>
        </p:nvSpPr>
        <p:spPr>
          <a:xfrm>
            <a:off x="5669812" y="4102875"/>
            <a:ext cx="3107810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Is there an opportunity for a “Book Direct” message to reinforce that members get the best rates?</a:t>
            </a: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AF3E1FC4-CBA7-3508-3DA1-8DFA6A3BC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536" y="519430"/>
            <a:ext cx="1445430" cy="5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Inspiration &amp; Thought Starters</a:t>
            </a:r>
            <a:endParaRPr lang="en-US" alt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9DB95-522F-FF47-B6FC-6FDE9798C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15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8193275-937C-9940-851B-5B35A58C2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9810" y="3396333"/>
            <a:ext cx="2526377" cy="1645567"/>
          </a:xfrm>
        </p:spPr>
        <p:txBody>
          <a:bodyPr/>
          <a:lstStyle/>
          <a:p>
            <a:pPr lvl="1"/>
            <a:r>
              <a:rPr lang="en-US" altLang="en-US" sz="1100" dirty="0">
                <a:latin typeface="Calibri Light"/>
                <a:cs typeface="Arial"/>
              </a:rPr>
              <a:t>Timely messaging depending on time of open</a:t>
            </a:r>
          </a:p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FEF72A7-FBC6-594F-82E5-99D6BA6F3741}"/>
              </a:ext>
            </a:extLst>
          </p:cNvPr>
          <p:cNvSpPr txBox="1">
            <a:spLocks/>
          </p:cNvSpPr>
          <p:nvPr/>
        </p:nvSpPr>
        <p:spPr bwMode="auto">
          <a:xfrm>
            <a:off x="5927815" y="3393037"/>
            <a:ext cx="2863254" cy="164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altLang="en-US" sz="1100" dirty="0">
                <a:latin typeface="Calibri Light"/>
                <a:cs typeface="Arial"/>
              </a:rPr>
              <a:t>Extra data point personalization </a:t>
            </a:r>
            <a:endParaRPr lang="en-US" altLang="en-US" sz="1100" dirty="0">
              <a:latin typeface="SWISS 721 LIGHT BT" panose="020B0403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58E5C10-A6DC-B04D-BD7B-9BAA98A1DC48}"/>
              </a:ext>
            </a:extLst>
          </p:cNvPr>
          <p:cNvSpPr txBox="1">
            <a:spLocks/>
          </p:cNvSpPr>
          <p:nvPr/>
        </p:nvSpPr>
        <p:spPr bwMode="auto">
          <a:xfrm>
            <a:off x="3342040" y="3373933"/>
            <a:ext cx="2956013" cy="121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altLang="en-US" sz="1100" dirty="0">
                <a:latin typeface="Calibri Light"/>
                <a:cs typeface="Arial"/>
              </a:rPr>
              <a:t>Pull in of most recent hotel search, or a “favorite” data point (most frequented brand, destination, etc.)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16E3220-890A-1647-A40D-F07A5F1CD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86" y="2631310"/>
            <a:ext cx="2513635" cy="2960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THE ST. REGIS MAURITIUS RESORT, LE MORNE, MAURITIUS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A06A4D6-9F50-1547-A681-DB2809952D42}"/>
              </a:ext>
            </a:extLst>
          </p:cNvPr>
          <p:cNvSpPr txBox="1">
            <a:spLocks/>
          </p:cNvSpPr>
          <p:nvPr/>
        </p:nvSpPr>
        <p:spPr bwMode="auto">
          <a:xfrm>
            <a:off x="6172200" y="2631310"/>
            <a:ext cx="2521812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spc="40" dirty="0">
                <a:solidFill>
                  <a:schemeClr val="bg1"/>
                </a:solidFill>
              </a:rPr>
              <a:t>PALACIO DEL INKA, A LUXURY COLLECTION HOTEL, </a:t>
            </a: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CUSCO, PERU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5500E46-2E6F-B74B-B44D-9FBA50CCC846}"/>
              </a:ext>
            </a:extLst>
          </p:cNvPr>
          <p:cNvSpPr txBox="1">
            <a:spLocks/>
          </p:cNvSpPr>
          <p:nvPr/>
        </p:nvSpPr>
        <p:spPr bwMode="auto">
          <a:xfrm>
            <a:off x="3324386" y="2631310"/>
            <a:ext cx="2518475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dirty="0">
                <a:solidFill>
                  <a:schemeClr val="bg1"/>
                </a:solidFill>
              </a:rPr>
              <a:t>SHERATON ADDIS, A LUXURY COLLECTION HOTEL, </a:t>
            </a:r>
            <a:br>
              <a:rPr lang="en-US" sz="500" dirty="0">
                <a:solidFill>
                  <a:schemeClr val="bg1"/>
                </a:solidFill>
              </a:rPr>
            </a:br>
            <a:r>
              <a:rPr lang="en-US" sz="500" dirty="0">
                <a:solidFill>
                  <a:schemeClr val="bg1"/>
                </a:solidFill>
              </a:rPr>
              <a:t>ADDIS ABABA, ETHIOPIA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Enhanced </a:t>
            </a:r>
            <a:r>
              <a:rPr lang="en-US" i="1" dirty="0">
                <a:latin typeface="Times New Roman"/>
                <a:cs typeface="Times New Roman"/>
              </a:rPr>
              <a:t>P</a:t>
            </a:r>
            <a:r>
              <a:rPr lang="en-US" i="1" dirty="0">
                <a:effectLst/>
                <a:latin typeface="Times New Roman"/>
                <a:cs typeface="Times New Roman"/>
              </a:rPr>
              <a:t>ersonalization</a:t>
            </a:r>
            <a:r>
              <a:rPr lang="en-US" dirty="0">
                <a:effectLst/>
                <a:latin typeface="Aldine 721 Light"/>
                <a:cs typeface="Times New Roman"/>
              </a:rPr>
              <a:t> </a:t>
            </a:r>
            <a:endParaRPr lang="en-US" dirty="0">
              <a:latin typeface="Aldine 721 Light"/>
              <a:cs typeface="Times New Roman"/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7A8730C-F0DB-08FE-1568-D9C1A0EF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64" y="2156590"/>
            <a:ext cx="2783041" cy="88035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E30E9E-B55C-0618-3984-23EA9241C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865" y="1794857"/>
            <a:ext cx="2505943" cy="1242083"/>
          </a:xfrm>
          <a:prstGeom prst="rect">
            <a:avLst/>
          </a:prstGeom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691308C-3898-340C-3C78-5EDCA2AAA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245" y="835382"/>
            <a:ext cx="2083777" cy="2406763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74A8BD20-5735-66A2-A965-14470C4E1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450" y="489051"/>
            <a:ext cx="533366" cy="263956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BB6C4B7A-63EF-AC0A-2B90-9933AFE6E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372" y="1494794"/>
            <a:ext cx="797025" cy="543970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22A081-1634-0A91-1369-CF5C127CA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807" y="1440358"/>
            <a:ext cx="1196059" cy="1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8193275-937C-9940-851B-5B35A58C2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28" y="1115329"/>
            <a:ext cx="2526377" cy="1645567"/>
          </a:xfrm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pPr lvl="1"/>
            <a:r>
              <a:rPr lang="en-US" altLang="en-US" sz="1100" dirty="0">
                <a:latin typeface="Calibri Light"/>
                <a:cs typeface="Arial"/>
              </a:rPr>
              <a:t>Upcoming Trip module with additional targeted content &amp; widget ideas</a:t>
            </a:r>
          </a:p>
          <a:p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16E3220-890A-1647-A40D-F07A5F1CD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86" y="2631310"/>
            <a:ext cx="2513635" cy="2960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THE ST. REGIS MAURITIUS RESORT, LE MORNE, MURITIUS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A06A4D6-9F50-1547-A681-DB2809952D42}"/>
              </a:ext>
            </a:extLst>
          </p:cNvPr>
          <p:cNvSpPr txBox="1">
            <a:spLocks/>
          </p:cNvSpPr>
          <p:nvPr/>
        </p:nvSpPr>
        <p:spPr bwMode="auto">
          <a:xfrm>
            <a:off x="6172200" y="2631310"/>
            <a:ext cx="2521812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spc="40" dirty="0">
                <a:solidFill>
                  <a:schemeClr val="bg1"/>
                </a:solidFill>
              </a:rPr>
              <a:t>PALACIO DEL INKA, A LUXURY COLLECTION HOTEL, </a:t>
            </a: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CUSCO, PERU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5500E46-2E6F-B74B-B44D-9FBA50CCC846}"/>
              </a:ext>
            </a:extLst>
          </p:cNvPr>
          <p:cNvSpPr txBox="1">
            <a:spLocks/>
          </p:cNvSpPr>
          <p:nvPr/>
        </p:nvSpPr>
        <p:spPr bwMode="auto">
          <a:xfrm>
            <a:off x="3324386" y="2631310"/>
            <a:ext cx="2518475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dirty="0">
                <a:solidFill>
                  <a:schemeClr val="bg1"/>
                </a:solidFill>
              </a:rPr>
              <a:t>SHERATON ADDIS, A LUXURY COLLECTION HOTEL, </a:t>
            </a:r>
            <a:br>
              <a:rPr lang="en-US" sz="500" dirty="0">
                <a:solidFill>
                  <a:schemeClr val="bg1"/>
                </a:solidFill>
              </a:rPr>
            </a:br>
            <a:r>
              <a:rPr lang="en-US" sz="500" dirty="0">
                <a:solidFill>
                  <a:schemeClr val="bg1"/>
                </a:solidFill>
              </a:rPr>
              <a:t>ADDIS ABABA, ETHIOPI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Enhanced </a:t>
            </a:r>
            <a:r>
              <a:rPr lang="en-US" i="1" dirty="0">
                <a:latin typeface="Times New Roman"/>
                <a:cs typeface="Times New Roman"/>
              </a:rPr>
              <a:t>P</a:t>
            </a:r>
            <a:r>
              <a:rPr lang="en-US" i="1" dirty="0">
                <a:effectLst/>
                <a:latin typeface="Times New Roman"/>
                <a:cs typeface="Times New Roman"/>
              </a:rPr>
              <a:t>ersonalization</a:t>
            </a:r>
            <a:r>
              <a:rPr lang="en-US" dirty="0">
                <a:effectLst/>
                <a:latin typeface="Aldine 721 Light"/>
                <a:cs typeface="Times New Roman"/>
              </a:rPr>
              <a:t> </a:t>
            </a:r>
            <a:endParaRPr lang="en-US" dirty="0">
              <a:latin typeface="Aldine 721 Light"/>
              <a:cs typeface="Times New Roman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AFDDFC-4027-2CDC-C230-7D899329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607" y="1435177"/>
            <a:ext cx="1706451" cy="2574912"/>
          </a:xfrm>
          <a:prstGeom prst="rect">
            <a:avLst/>
          </a:prstGeom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146D0F8-847B-1FDE-68AB-4515F924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677" y="3460807"/>
            <a:ext cx="2325778" cy="130645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8AC9A16-CE3A-F0BC-8509-4B9F6D42C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265" y="633230"/>
            <a:ext cx="1595532" cy="3877040"/>
          </a:xfrm>
          <a:prstGeom prst="rect">
            <a:avLst/>
          </a:prstGeom>
        </p:spPr>
      </p:pic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1FBB7D-1B00-F0A1-CBB7-276EC49E6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370" y="1604537"/>
            <a:ext cx="2456410" cy="1397551"/>
          </a:xfrm>
          <a:prstGeom prst="rect">
            <a:avLst/>
          </a:prstGeom>
        </p:spPr>
      </p:pic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13D050EE-479F-D381-0BB6-154373433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267" y="1113669"/>
            <a:ext cx="838616" cy="319039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6F731231-AFF2-6C2A-8B00-A767A349E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5635" y="3173917"/>
            <a:ext cx="671021" cy="209135"/>
          </a:xfrm>
          <a:prstGeom prst="rect">
            <a:avLst/>
          </a:prstGeom>
        </p:spPr>
      </p:pic>
      <p:pic>
        <p:nvPicPr>
          <p:cNvPr id="37" name="Picture 3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56BA93-39FE-6EC5-8A03-47BEEB3F1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092" y="1082599"/>
            <a:ext cx="984215" cy="13225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29E43346-D9EC-8FBE-C085-037DB4CA7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520" y="354635"/>
            <a:ext cx="671021" cy="2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8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A06A4D6-9F50-1547-A681-DB2809952D42}"/>
              </a:ext>
            </a:extLst>
          </p:cNvPr>
          <p:cNvSpPr txBox="1">
            <a:spLocks/>
          </p:cNvSpPr>
          <p:nvPr/>
        </p:nvSpPr>
        <p:spPr bwMode="auto">
          <a:xfrm>
            <a:off x="6172200" y="2631310"/>
            <a:ext cx="2521812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spc="40" dirty="0">
                <a:solidFill>
                  <a:schemeClr val="bg1"/>
                </a:solidFill>
              </a:rPr>
              <a:t>PALACIO DEL INKA, A LUXURY COLLECTION HOTEL, </a:t>
            </a: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CUSCO, PERU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Enjoyable, Scroll-worthy </a:t>
            </a:r>
            <a:r>
              <a:rPr lang="en-US" i="1" dirty="0">
                <a:latin typeface="Times New Roman"/>
                <a:cs typeface="Times New Roman"/>
              </a:rPr>
              <a:t>C</a:t>
            </a:r>
            <a:r>
              <a:rPr lang="en-US" i="1" dirty="0">
                <a:effectLst/>
                <a:latin typeface="Times New Roman"/>
                <a:cs typeface="Times New Roman"/>
              </a:rPr>
              <a:t>ontent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203EA85-46D6-0E61-D0CF-C1A1A4A84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4" y="1740349"/>
            <a:ext cx="1942615" cy="1961849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04C8471-46EE-A922-02F3-F3F13A660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06" y="1816867"/>
            <a:ext cx="1939150" cy="1628886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B14028-947F-A55C-98FA-0B3FF977B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548" y="1623083"/>
            <a:ext cx="1883709" cy="2016453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5FAC143A-C273-D6B7-3140-5F32420A2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65" y="1233055"/>
            <a:ext cx="748853" cy="390028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B9513297-6A41-FD69-1D76-4D37F30D3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733" y="1165599"/>
            <a:ext cx="748853" cy="390028"/>
          </a:xfrm>
          <a:prstGeom prst="rect">
            <a:avLst/>
          </a:prstGeom>
        </p:spPr>
      </p:pic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99AFCB16-26D4-055B-CAA3-81344C967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4154" y="1231407"/>
            <a:ext cx="874053" cy="327131"/>
          </a:xfrm>
          <a:prstGeom prst="rect">
            <a:avLst/>
          </a:prstGeom>
        </p:spPr>
      </p:pic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4C3968D-F398-7CE8-CCB8-8250D79C7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178" y="3857186"/>
            <a:ext cx="2526377" cy="666961"/>
          </a:xfrm>
        </p:spPr>
        <p:txBody>
          <a:bodyPr/>
          <a:lstStyle/>
          <a:p>
            <a:pPr lvl="1"/>
            <a:r>
              <a:rPr lang="en-US" altLang="en-US" sz="1100" dirty="0">
                <a:latin typeface="Calibri Light"/>
                <a:cs typeface="Arial"/>
              </a:rPr>
              <a:t>Travel guide</a:t>
            </a:r>
            <a:r>
              <a:rPr lang="en-US" altLang="en-US" sz="1050" dirty="0">
                <a:latin typeface="SWISS 721 LIGHT BT"/>
                <a:cs typeface="Arial"/>
              </a:rPr>
              <a:t> </a:t>
            </a:r>
            <a:endParaRPr lang="en-US" altLang="en-US" sz="1050" dirty="0">
              <a:latin typeface="SWISS 721 LIGHT BT" panose="020B0403020202020204" pitchFamily="34" charset="0"/>
            </a:endParaRPr>
          </a:p>
          <a:p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21ADE06-DCA9-6CD3-739C-CD06AB3A4DFD}"/>
              </a:ext>
            </a:extLst>
          </p:cNvPr>
          <p:cNvSpPr txBox="1">
            <a:spLocks/>
          </p:cNvSpPr>
          <p:nvPr/>
        </p:nvSpPr>
        <p:spPr bwMode="auto">
          <a:xfrm>
            <a:off x="2423811" y="3857185"/>
            <a:ext cx="2526377" cy="66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Hotel feature</a:t>
            </a:r>
          </a:p>
          <a:p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C7D8FDA-FEE6-499F-6080-39F804117E4B}"/>
              </a:ext>
            </a:extLst>
          </p:cNvPr>
          <p:cNvSpPr txBox="1">
            <a:spLocks/>
          </p:cNvSpPr>
          <p:nvPr/>
        </p:nvSpPr>
        <p:spPr bwMode="auto">
          <a:xfrm>
            <a:off x="4906729" y="3858435"/>
            <a:ext cx="2526377" cy="66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Tips</a:t>
            </a:r>
          </a:p>
          <a:p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15C528B-D96F-6A21-39DA-917A64D240FE}"/>
              </a:ext>
            </a:extLst>
          </p:cNvPr>
          <p:cNvSpPr txBox="1">
            <a:spLocks/>
          </p:cNvSpPr>
          <p:nvPr/>
        </p:nvSpPr>
        <p:spPr bwMode="auto">
          <a:xfrm>
            <a:off x="7033821" y="3857184"/>
            <a:ext cx="2526377" cy="66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Fun fact</a:t>
            </a:r>
          </a:p>
          <a:p>
            <a:endParaRPr lang="en-US" dirty="0"/>
          </a:p>
        </p:txBody>
      </p:sp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5298ED4A-817E-A068-CCA5-16DD57F20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049" y="2432095"/>
            <a:ext cx="2313420" cy="578355"/>
          </a:xfrm>
          <a:prstGeom prst="rect">
            <a:avLst/>
          </a:prstGeom>
        </p:spPr>
      </p:pic>
      <p:pic>
        <p:nvPicPr>
          <p:cNvPr id="42" name="Picture 4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794610-EE58-944B-DD76-536990350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144" y="1627081"/>
            <a:ext cx="1077418" cy="5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6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16E3220-890A-1647-A40D-F07A5F1CD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86" y="2631310"/>
            <a:ext cx="2513635" cy="2960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THE ST. REGIS MAURITIUS RESORT, LE MORNE, MAURITIUS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A06A4D6-9F50-1547-A681-DB2809952D42}"/>
              </a:ext>
            </a:extLst>
          </p:cNvPr>
          <p:cNvSpPr txBox="1">
            <a:spLocks/>
          </p:cNvSpPr>
          <p:nvPr/>
        </p:nvSpPr>
        <p:spPr bwMode="auto">
          <a:xfrm>
            <a:off x="6172200" y="2631310"/>
            <a:ext cx="2521812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spc="40" dirty="0">
                <a:solidFill>
                  <a:schemeClr val="bg1"/>
                </a:solidFill>
              </a:rPr>
              <a:t>PALACIO DEL INKA, A LUXURY COLLECTION HOTEL, </a:t>
            </a: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CUSCO, PERU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5500E46-2E6F-B74B-B44D-9FBA50CCC846}"/>
              </a:ext>
            </a:extLst>
          </p:cNvPr>
          <p:cNvSpPr txBox="1">
            <a:spLocks/>
          </p:cNvSpPr>
          <p:nvPr/>
        </p:nvSpPr>
        <p:spPr bwMode="auto">
          <a:xfrm>
            <a:off x="3324386" y="2631310"/>
            <a:ext cx="2518475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dirty="0">
                <a:solidFill>
                  <a:schemeClr val="bg1"/>
                </a:solidFill>
              </a:rPr>
              <a:t>SHERATON ADDIS, A LUXURY COLLECTION HOTEL, </a:t>
            </a:r>
            <a:br>
              <a:rPr lang="en-US" sz="500" dirty="0">
                <a:solidFill>
                  <a:schemeClr val="bg1"/>
                </a:solidFill>
              </a:rPr>
            </a:br>
            <a:r>
              <a:rPr lang="en-US" sz="500" dirty="0">
                <a:solidFill>
                  <a:schemeClr val="bg1"/>
                </a:solidFill>
              </a:rPr>
              <a:t>ADDIS ABABA, ETHIOPIA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Brand Loyalty 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9AB9EA-2D81-E567-F967-A0B7BA5E9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9" y="2083857"/>
            <a:ext cx="3587422" cy="1094905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BDDE5C-4F77-8F6A-3264-5629BE883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016" y="667062"/>
            <a:ext cx="1182466" cy="3650782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E523768-2241-220C-CB36-5675899BD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297" y="1068462"/>
            <a:ext cx="1913976" cy="2291621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A3291F-558D-9F5E-651F-7DAA33000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803" y="1294616"/>
            <a:ext cx="1022160" cy="6425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3613A7-4AA9-2FDB-5B73-48F8CA6C3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749" y="204733"/>
            <a:ext cx="635000" cy="254000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6DB445-AC10-5352-D466-8923C5A21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6778" y="628504"/>
            <a:ext cx="1032656" cy="138763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BE8A383-E8C8-6036-0886-FACC84BF4C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238" y="3462145"/>
            <a:ext cx="3027751" cy="673497"/>
          </a:xfrm>
        </p:spPr>
        <p:txBody>
          <a:bodyPr/>
          <a:lstStyle/>
          <a:p>
            <a:pPr lvl="1"/>
            <a:r>
              <a:rPr lang="en-US" altLang="en-US" sz="1100" dirty="0">
                <a:latin typeface="Calibri Light"/>
                <a:cs typeface="Arial"/>
              </a:rPr>
              <a:t>Increase brand loyalty by showing which initiatives Marriott supports</a:t>
            </a:r>
          </a:p>
          <a:p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9AA5AD7-EEC2-71A4-C7F6-58C0DC402B95}"/>
              </a:ext>
            </a:extLst>
          </p:cNvPr>
          <p:cNvSpPr txBox="1">
            <a:spLocks/>
          </p:cNvSpPr>
          <p:nvPr/>
        </p:nvSpPr>
        <p:spPr bwMode="auto">
          <a:xfrm>
            <a:off x="3325107" y="4390500"/>
            <a:ext cx="3479833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Show how the greater community is interacting with Marriott to reinforce loyalty  </a:t>
            </a:r>
            <a:endParaRPr lang="en-US" altLang="en-US" sz="1100" dirty="0">
              <a:latin typeface="SWISS 721 LIGHT BT" panose="020B0403020202020204" pitchFamily="34" charset="0"/>
            </a:endParaRPr>
          </a:p>
          <a:p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226FD7E-384B-970E-B399-C443DAF84A93}"/>
              </a:ext>
            </a:extLst>
          </p:cNvPr>
          <p:cNvSpPr txBox="1">
            <a:spLocks/>
          </p:cNvSpPr>
          <p:nvPr/>
        </p:nvSpPr>
        <p:spPr bwMode="auto">
          <a:xfrm>
            <a:off x="5947282" y="3574571"/>
            <a:ext cx="3027751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Show members we care about their feedback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07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16E3220-890A-1647-A40D-F07A5F1CD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86" y="2631310"/>
            <a:ext cx="2513635" cy="2960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THE ST. REGIS MAURITIUS RESORT, LE MORNE, MAURITIUS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Brand Loyalty 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7540558-6D7F-4D1E-4B78-F0E0EAD82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524" y="1380147"/>
            <a:ext cx="2463088" cy="2270802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98F0E6-3222-B90B-9645-934AC0E3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36" y="1575019"/>
            <a:ext cx="2550101" cy="2014803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FF67DD-0536-0301-EB8A-4957A57F9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581" y="1994512"/>
            <a:ext cx="2856837" cy="115447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CAFF294B-85ED-3282-7817-F27D65ECE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535" y="1118291"/>
            <a:ext cx="680302" cy="212027"/>
          </a:xfrm>
          <a:prstGeom prst="rect">
            <a:avLst/>
          </a:prstGeom>
        </p:spPr>
      </p:pic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2533752-FED6-150F-2DB8-F1B6FDEA2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7" y="3841794"/>
            <a:ext cx="3027751" cy="673497"/>
          </a:xfrm>
        </p:spPr>
        <p:txBody>
          <a:bodyPr/>
          <a:lstStyle/>
          <a:p>
            <a:pPr lvl="1"/>
            <a:r>
              <a:rPr lang="en-US" altLang="en-US" sz="1100" dirty="0">
                <a:latin typeface="Calibri Light"/>
                <a:cs typeface="Arial"/>
              </a:rPr>
              <a:t>Sharing among friends to increase loyalty</a:t>
            </a:r>
            <a:r>
              <a:rPr lang="en-US" altLang="en-US" sz="1050" dirty="0">
                <a:latin typeface="SWISS 721 LIGHT BT"/>
                <a:cs typeface="Arial"/>
              </a:rPr>
              <a:t> </a:t>
            </a:r>
            <a:endParaRPr lang="en-US" altLang="en-US" sz="1050" dirty="0">
              <a:latin typeface="SWISS 721 LIGHT BT" panose="020B0403020202020204" pitchFamily="34" charset="0"/>
            </a:endParaRPr>
          </a:p>
          <a:p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68466D3-E962-69BC-32F5-C8752F5B5FC7}"/>
              </a:ext>
            </a:extLst>
          </p:cNvPr>
          <p:cNvSpPr txBox="1">
            <a:spLocks/>
          </p:cNvSpPr>
          <p:nvPr/>
        </p:nvSpPr>
        <p:spPr bwMode="auto">
          <a:xfrm>
            <a:off x="3493194" y="3269437"/>
            <a:ext cx="3027751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Sharing among friends</a:t>
            </a:r>
          </a:p>
          <a:p>
            <a:endParaRPr lang="en-US" dirty="0"/>
          </a:p>
        </p:txBody>
      </p:sp>
      <p:pic>
        <p:nvPicPr>
          <p:cNvPr id="36" name="Picture 35" descr="Logo, icon&#10;&#10;Description automatically generated">
            <a:extLst>
              <a:ext uri="{FF2B5EF4-FFF2-40B4-BE49-F238E27FC236}">
                <a16:creationId xmlns:a16="http://schemas.microsoft.com/office/drawing/2014/main" id="{F249EB14-DB90-0A5E-FCB1-A553B9C9F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490" y="1575019"/>
            <a:ext cx="441020" cy="312160"/>
          </a:xfrm>
          <a:prstGeom prst="rect">
            <a:avLst/>
          </a:prstGeom>
        </p:spPr>
      </p:pic>
      <p:pic>
        <p:nvPicPr>
          <p:cNvPr id="38" name="Picture 3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C0A5A0-1BBB-7825-7647-34E5E4322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541" y="948539"/>
            <a:ext cx="1045053" cy="140429"/>
          </a:xfrm>
          <a:prstGeom prst="rect">
            <a:avLst/>
          </a:prstGeom>
        </p:spPr>
      </p:pic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4DCABC5-D04B-A9E6-3876-E8B5E5617653}"/>
              </a:ext>
            </a:extLst>
          </p:cNvPr>
          <p:cNvSpPr txBox="1">
            <a:spLocks/>
          </p:cNvSpPr>
          <p:nvPr/>
        </p:nvSpPr>
        <p:spPr bwMode="auto">
          <a:xfrm>
            <a:off x="6292146" y="3891529"/>
            <a:ext cx="3027751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Inviting to follow along on social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2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16E3220-890A-1647-A40D-F07A5F1CD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86" y="2631310"/>
            <a:ext cx="2513635" cy="2960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THE ST. REGIS MAURITIUS RESORT, LE MORNE, MAURITIUS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A06A4D6-9F50-1547-A681-DB2809952D42}"/>
              </a:ext>
            </a:extLst>
          </p:cNvPr>
          <p:cNvSpPr txBox="1">
            <a:spLocks/>
          </p:cNvSpPr>
          <p:nvPr/>
        </p:nvSpPr>
        <p:spPr bwMode="auto">
          <a:xfrm>
            <a:off x="6172200" y="2631310"/>
            <a:ext cx="2521812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spc="40" dirty="0">
                <a:solidFill>
                  <a:schemeClr val="bg1"/>
                </a:solidFill>
              </a:rPr>
              <a:t>PALACIO DEL INKA, A LUXURY COLLECTION HOTEL, </a:t>
            </a: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CUSCO, PERU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5500E46-2E6F-B74B-B44D-9FBA50CCC846}"/>
              </a:ext>
            </a:extLst>
          </p:cNvPr>
          <p:cNvSpPr txBox="1">
            <a:spLocks/>
          </p:cNvSpPr>
          <p:nvPr/>
        </p:nvSpPr>
        <p:spPr bwMode="auto">
          <a:xfrm>
            <a:off x="3324386" y="2631310"/>
            <a:ext cx="2518475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dirty="0">
                <a:solidFill>
                  <a:schemeClr val="bg1"/>
                </a:solidFill>
              </a:rPr>
              <a:t>SHERATON ADDIS, A LUXURY COLLECTION HOTEL, </a:t>
            </a:r>
            <a:br>
              <a:rPr lang="en-US" sz="500" dirty="0">
                <a:solidFill>
                  <a:schemeClr val="bg1"/>
                </a:solidFill>
              </a:rPr>
            </a:br>
            <a:r>
              <a:rPr lang="en-US" sz="500" dirty="0">
                <a:solidFill>
                  <a:schemeClr val="bg1"/>
                </a:solidFill>
              </a:rPr>
              <a:t>ADDIS ABABA, ETHIOPIA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Brand Education</a:t>
            </a: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59EA023-E82B-CB58-795B-4429DAA97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714" y="734982"/>
            <a:ext cx="2513634" cy="253906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D8C99CB-ADD6-A481-C453-E5FAC704AF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385" y="3020623"/>
            <a:ext cx="3475943" cy="673497"/>
          </a:xfrm>
        </p:spPr>
        <p:txBody>
          <a:bodyPr/>
          <a:lstStyle/>
          <a:p>
            <a:pPr lvl="1"/>
            <a:r>
              <a:rPr lang="en-US" altLang="en-US" sz="1100" dirty="0">
                <a:latin typeface="Calibri Light"/>
                <a:cs typeface="Arial"/>
              </a:rPr>
              <a:t>Remind readers of all their benefits as a member</a:t>
            </a:r>
          </a:p>
          <a:p>
            <a:endParaRPr lang="en-US" dirty="0"/>
          </a:p>
        </p:txBody>
      </p:sp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5CDE4FD-D7F4-5A24-48DD-FB0AEBC9E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25" y="1614427"/>
            <a:ext cx="3383857" cy="115976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310F872-7B47-AC19-FFC6-4C8A94CD5AB7}"/>
              </a:ext>
            </a:extLst>
          </p:cNvPr>
          <p:cNvSpPr txBox="1">
            <a:spLocks/>
          </p:cNvSpPr>
          <p:nvPr/>
        </p:nvSpPr>
        <p:spPr bwMode="auto">
          <a:xfrm>
            <a:off x="4405355" y="3537783"/>
            <a:ext cx="3027751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Preference center quick link in account box to personalize their preferences </a:t>
            </a:r>
            <a:endParaRPr lang="en-US" altLang="en-US" sz="1100" dirty="0">
              <a:latin typeface="SWISS 721 LIGHT BT" panose="020B0403020202020204" pitchFamily="34" charset="0"/>
            </a:endParaRPr>
          </a:p>
          <a:p>
            <a:endParaRPr lang="en-US" dirty="0"/>
          </a:p>
        </p:txBody>
      </p:sp>
      <p:pic>
        <p:nvPicPr>
          <p:cNvPr id="28" name="Picture 27" descr="Logo&#10;&#10;Description automatically generated with medium confidence">
            <a:extLst>
              <a:ext uri="{FF2B5EF4-FFF2-40B4-BE49-F238E27FC236}">
                <a16:creationId xmlns:a16="http://schemas.microsoft.com/office/drawing/2014/main" id="{6E7907DD-35E3-23FB-A147-A5DEAFA79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44" y="1190524"/>
            <a:ext cx="927769" cy="347235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D082000A-EF82-972A-283E-8930E6B28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482" y="291378"/>
            <a:ext cx="1604097" cy="40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3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16E3220-890A-1647-A40D-F07A5F1CD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86" y="2631310"/>
            <a:ext cx="2513635" cy="2960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THE ST. REGIS MAURITIUS RESORT, LE MORNE, MAURITIUS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A06A4D6-9F50-1547-A681-DB2809952D42}"/>
              </a:ext>
            </a:extLst>
          </p:cNvPr>
          <p:cNvSpPr txBox="1">
            <a:spLocks/>
          </p:cNvSpPr>
          <p:nvPr/>
        </p:nvSpPr>
        <p:spPr bwMode="auto">
          <a:xfrm>
            <a:off x="6172200" y="2631310"/>
            <a:ext cx="2521812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spc="40" dirty="0">
                <a:solidFill>
                  <a:schemeClr val="bg1"/>
                </a:solidFill>
              </a:rPr>
              <a:t>PALACIO DEL INKA, A LUXURY COLLECTION HOTEL, </a:t>
            </a: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CUSCO, PERU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5500E46-2E6F-B74B-B44D-9FBA50CCC846}"/>
              </a:ext>
            </a:extLst>
          </p:cNvPr>
          <p:cNvSpPr txBox="1">
            <a:spLocks/>
          </p:cNvSpPr>
          <p:nvPr/>
        </p:nvSpPr>
        <p:spPr bwMode="auto">
          <a:xfrm>
            <a:off x="3324386" y="2631310"/>
            <a:ext cx="2518475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dirty="0">
                <a:solidFill>
                  <a:schemeClr val="bg1"/>
                </a:solidFill>
              </a:rPr>
              <a:t>SHERATON ADDIS, A LUXURY COLLECTION HOTEL, </a:t>
            </a:r>
            <a:br>
              <a:rPr lang="en-US" sz="500" dirty="0">
                <a:solidFill>
                  <a:schemeClr val="bg1"/>
                </a:solidFill>
              </a:rPr>
            </a:br>
            <a:r>
              <a:rPr lang="en-US" sz="500" dirty="0">
                <a:solidFill>
                  <a:schemeClr val="bg1"/>
                </a:solidFill>
              </a:rPr>
              <a:t>ADDIS ABABA, ETHIOPIA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Brand Education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386A39E-AE1A-BD6E-BE8A-8B0B6164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8" y="1068461"/>
            <a:ext cx="2374900" cy="2966775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543204-4753-4BE1-997E-A1D954193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02" y="1068461"/>
            <a:ext cx="2882358" cy="2828981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DC3BD1-9FB6-D62D-08C7-EF0C9105E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134" y="2601598"/>
            <a:ext cx="2260018" cy="475793"/>
          </a:xfrm>
          <a:prstGeom prst="rect">
            <a:avLst/>
          </a:prstGeom>
        </p:spPr>
      </p:pic>
      <p:pic>
        <p:nvPicPr>
          <p:cNvPr id="27" name="Picture 2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4D163B7-2104-D1E3-C74C-18AC13EF9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170" y="720729"/>
            <a:ext cx="2227842" cy="550795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CA5D7AD-872F-06E6-792C-43BB973418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635" y="4183510"/>
            <a:ext cx="3027751" cy="673497"/>
          </a:xfrm>
        </p:spPr>
        <p:txBody>
          <a:bodyPr/>
          <a:lstStyle/>
          <a:p>
            <a:pPr lvl="1"/>
            <a:r>
              <a:rPr lang="en-US" altLang="en-US" sz="1100" dirty="0">
                <a:latin typeface="Calibri Light"/>
                <a:cs typeface="Arial"/>
              </a:rPr>
              <a:t>Create a neat interactive animation in a secondary module</a:t>
            </a:r>
          </a:p>
          <a:p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1A9F0EC-8BEB-E1E8-4668-AC298FDAB33D}"/>
              </a:ext>
            </a:extLst>
          </p:cNvPr>
          <p:cNvSpPr txBox="1">
            <a:spLocks/>
          </p:cNvSpPr>
          <p:nvPr/>
        </p:nvSpPr>
        <p:spPr bwMode="auto">
          <a:xfrm>
            <a:off x="3144449" y="4183510"/>
            <a:ext cx="3027751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Static, but more prominent, placement </a:t>
            </a:r>
            <a:endParaRPr lang="en-US" altLang="en-US" sz="1100" dirty="0">
              <a:latin typeface="Calibri Light"/>
            </a:endParaRPr>
          </a:p>
          <a:p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68198F6-DE22-43EB-8108-44EB296FACEE}"/>
              </a:ext>
            </a:extLst>
          </p:cNvPr>
          <p:cNvSpPr txBox="1">
            <a:spLocks/>
          </p:cNvSpPr>
          <p:nvPr/>
        </p:nvSpPr>
        <p:spPr bwMode="auto">
          <a:xfrm>
            <a:off x="5949614" y="4183509"/>
            <a:ext cx="3027751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Small banner or download icons in the footer </a:t>
            </a:r>
            <a:endParaRPr lang="en-US" altLang="en-US" sz="1100" dirty="0">
              <a:latin typeface="SWISS 721 LIGHT BT" panose="020B0403020202020204" pitchFamily="34" charset="0"/>
            </a:endParaRPr>
          </a:p>
          <a:p>
            <a:endParaRPr lang="en-US" dirty="0"/>
          </a:p>
        </p:txBody>
      </p:sp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09815A0E-7046-7274-CDAA-9ED97BAB5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641" y="1365264"/>
            <a:ext cx="2374900" cy="1204175"/>
          </a:xfrm>
          <a:prstGeom prst="rect">
            <a:avLst/>
          </a:prstGeom>
        </p:spPr>
      </p:pic>
      <p:pic>
        <p:nvPicPr>
          <p:cNvPr id="40" name="Picture 39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5211DC91-196E-32F0-7E5B-594F74950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134" y="3211819"/>
            <a:ext cx="2260018" cy="6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3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B2F9-207C-4D0D-9CA0-04EFA3F6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64" y="418141"/>
            <a:ext cx="8225019" cy="666960"/>
          </a:xfrm>
        </p:spPr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Today, we will discuss…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31F01-3094-4713-B139-C19C4CDBE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EDE4F9D-47BF-4675-8F9E-34BB10CBD60A}"/>
              </a:ext>
            </a:extLst>
          </p:cNvPr>
          <p:cNvSpPr txBox="1">
            <a:spLocks/>
          </p:cNvSpPr>
          <p:nvPr/>
        </p:nvSpPr>
        <p:spPr>
          <a:xfrm>
            <a:off x="535779" y="1133140"/>
            <a:ext cx="8065141" cy="34784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b="1" dirty="0">
                <a:latin typeface="Calibri"/>
                <a:cs typeface="Arial"/>
              </a:rPr>
              <a:t>Creative</a:t>
            </a:r>
            <a:r>
              <a:rPr lang="en-US" altLang="en-US" b="1" dirty="0">
                <a:latin typeface="Calibri Light"/>
                <a:cs typeface="Arial"/>
              </a:rPr>
              <a:t> - </a:t>
            </a:r>
            <a:r>
              <a:rPr lang="en-US" altLang="en-US" dirty="0">
                <a:latin typeface="Calibri Light"/>
                <a:cs typeface="Arial"/>
              </a:rPr>
              <a:t>MAU c</a:t>
            </a:r>
            <a:r>
              <a:rPr lang="en-US" dirty="0">
                <a:latin typeface="Calibri Light"/>
                <a:cs typeface="Arial"/>
              </a:rPr>
              <a:t>ompetitive</a:t>
            </a:r>
            <a:r>
              <a:rPr lang="en-US" altLang="en-US" dirty="0">
                <a:latin typeface="Calibri Light"/>
                <a:cs typeface="Arial"/>
              </a:rPr>
              <a:t> examples and design and content inspiration</a:t>
            </a:r>
            <a:endParaRPr lang="en-US" altLang="en-US" dirty="0">
              <a:latin typeface="Calibri Light"/>
            </a:endParaRP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Calibri"/>
                <a:cs typeface="Arial"/>
              </a:rPr>
              <a:t>Strategy</a:t>
            </a:r>
            <a:r>
              <a:rPr lang="en-US" altLang="en-US" dirty="0">
                <a:latin typeface="Calibri Light"/>
                <a:cs typeface="Arial"/>
              </a:rPr>
              <a:t> - Business objectives, program goals and test &amp; learn agenda</a:t>
            </a:r>
            <a:endParaRPr lang="en-US" altLang="en-US" dirty="0">
              <a:latin typeface="Calibri Light"/>
            </a:endParaRP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Calibri"/>
                <a:cs typeface="Arial"/>
              </a:rPr>
              <a:t>Process</a:t>
            </a:r>
            <a:r>
              <a:rPr lang="en-US" altLang="en-US" dirty="0">
                <a:latin typeface="Calibri Light"/>
                <a:cs typeface="Arial"/>
              </a:rPr>
              <a:t> – Initial process and workflow enhancement ideas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Calibri"/>
                <a:cs typeface="Arial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951347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16E3220-890A-1647-A40D-F07A5F1CD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86" y="2631310"/>
            <a:ext cx="2513635" cy="2960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THE ST. REGIS MAURITIUS RESORT, LE MORNE, MAURITIUS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A06A4D6-9F50-1547-A681-DB2809952D42}"/>
              </a:ext>
            </a:extLst>
          </p:cNvPr>
          <p:cNvSpPr txBox="1">
            <a:spLocks/>
          </p:cNvSpPr>
          <p:nvPr/>
        </p:nvSpPr>
        <p:spPr bwMode="auto">
          <a:xfrm>
            <a:off x="6172200" y="2631310"/>
            <a:ext cx="2521812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spc="40" dirty="0">
                <a:solidFill>
                  <a:schemeClr val="bg1"/>
                </a:solidFill>
              </a:rPr>
              <a:t>PALACIO DEL INKA, A LUXURY COLLECTION HOTEL, </a:t>
            </a: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CUSCO, PERU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Hierarchy &amp; Tone 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2E9817E-7C7B-F9E1-F84E-6D68A7E9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236" y="217167"/>
            <a:ext cx="1981200" cy="495300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EA48F639-C8E9-1A8D-A35E-65FDA4172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36" y="831587"/>
            <a:ext cx="2438400" cy="381000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38C93E2-8574-6E9C-F27F-C0D0A5E37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510" y="622388"/>
            <a:ext cx="2108200" cy="3632200"/>
          </a:xfrm>
          <a:prstGeom prst="rect">
            <a:avLst/>
          </a:prstGeom>
        </p:spPr>
      </p:pic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DCADDA1-6134-9D10-00C1-48475F52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181" y="2727239"/>
            <a:ext cx="2513635" cy="704757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BF69DE3D-BA87-1D09-6531-DAB1B43B0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536" y="1978567"/>
            <a:ext cx="2032000" cy="533400"/>
          </a:xfrm>
          <a:prstGeom prst="rect">
            <a:avLst/>
          </a:prstGeom>
        </p:spPr>
      </p:pic>
      <p:pic>
        <p:nvPicPr>
          <p:cNvPr id="30" name="Picture 29" descr="Text, letter&#10;&#10;Description automatically generated">
            <a:extLst>
              <a:ext uri="{FF2B5EF4-FFF2-40B4-BE49-F238E27FC236}">
                <a16:creationId xmlns:a16="http://schemas.microsoft.com/office/drawing/2014/main" id="{659653CE-1927-B858-DA07-AF967D872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536" y="1340988"/>
            <a:ext cx="1993900" cy="533400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11CECD11-FD10-4294-1AD8-9CCAFF615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1536" y="3647268"/>
            <a:ext cx="2284159" cy="8776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EC2C7BA-AFD2-15DC-39F3-6E7007B145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325" y="4037281"/>
            <a:ext cx="2646617" cy="270677"/>
          </a:xfrm>
          <a:prstGeom prst="rect">
            <a:avLst/>
          </a:prstGeom>
        </p:spPr>
      </p:pic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3F0B71-7C5F-78B2-ACCF-2C5896867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744" y="3053438"/>
            <a:ext cx="2692198" cy="879677"/>
          </a:xfrm>
          <a:prstGeom prst="rect">
            <a:avLst/>
          </a:prstGeom>
        </p:spPr>
      </p:pic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FAEBD55B-5714-7EE6-DA6E-6F7E10CCD7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372" y="835542"/>
            <a:ext cx="1889769" cy="1131664"/>
          </a:xfrm>
          <a:prstGeom prst="rect">
            <a:avLst/>
          </a:prstGeom>
        </p:spPr>
      </p:pic>
      <p:pic>
        <p:nvPicPr>
          <p:cNvPr id="43" name="Picture 42" descr="Diagram&#10;&#10;Description automatically generated">
            <a:extLst>
              <a:ext uri="{FF2B5EF4-FFF2-40B4-BE49-F238E27FC236}">
                <a16:creationId xmlns:a16="http://schemas.microsoft.com/office/drawing/2014/main" id="{65453C60-28C6-6ACB-23D6-562368681C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414" y="1812469"/>
            <a:ext cx="1905007" cy="1085411"/>
          </a:xfrm>
          <a:prstGeom prst="rect">
            <a:avLst/>
          </a:prstGeom>
        </p:spPr>
      </p:pic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F3713DA-DBC5-EFA1-92B9-CCC9BC811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477" y="4524886"/>
            <a:ext cx="3027751" cy="673497"/>
          </a:xfrm>
        </p:spPr>
        <p:txBody>
          <a:bodyPr/>
          <a:lstStyle/>
          <a:p>
            <a:pPr lvl="1"/>
            <a:r>
              <a:rPr lang="en-US" altLang="en-US" sz="1100" dirty="0">
                <a:latin typeface="Calibri Light"/>
                <a:cs typeface="Arial"/>
              </a:rPr>
              <a:t>Clear section dividers</a:t>
            </a:r>
          </a:p>
          <a:p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CDEDC4C-ECB9-34BD-B164-1253486DC5DE}"/>
              </a:ext>
            </a:extLst>
          </p:cNvPr>
          <p:cNvSpPr txBox="1">
            <a:spLocks/>
          </p:cNvSpPr>
          <p:nvPr/>
        </p:nvSpPr>
        <p:spPr bwMode="auto">
          <a:xfrm>
            <a:off x="3874228" y="4490244"/>
            <a:ext cx="3027751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Inspiring &amp; timely tone </a:t>
            </a:r>
            <a:endParaRPr lang="en-US" altLang="en-US" sz="1100" dirty="0">
              <a:latin typeface="SWISS 721 LIGHT BT" panose="020B0403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308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A06A4D6-9F50-1547-A681-DB2809952D42}"/>
              </a:ext>
            </a:extLst>
          </p:cNvPr>
          <p:cNvSpPr txBox="1">
            <a:spLocks/>
          </p:cNvSpPr>
          <p:nvPr/>
        </p:nvSpPr>
        <p:spPr bwMode="auto">
          <a:xfrm>
            <a:off x="6172200" y="2631310"/>
            <a:ext cx="2521812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spc="40" dirty="0">
                <a:solidFill>
                  <a:schemeClr val="bg1"/>
                </a:solidFill>
              </a:rPr>
              <a:t>PALACIO DEL INKA, A LUXURY COLLECTION HOTEL, </a:t>
            </a: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CUSCO, PERU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5500E46-2E6F-B74B-B44D-9FBA50CCC846}"/>
              </a:ext>
            </a:extLst>
          </p:cNvPr>
          <p:cNvSpPr txBox="1">
            <a:spLocks/>
          </p:cNvSpPr>
          <p:nvPr/>
        </p:nvSpPr>
        <p:spPr bwMode="auto">
          <a:xfrm>
            <a:off x="3324386" y="2631310"/>
            <a:ext cx="2518475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dirty="0">
                <a:solidFill>
                  <a:schemeClr val="bg1"/>
                </a:solidFill>
              </a:rPr>
              <a:t>SHERATON ADDIS, A LUXURY COLLECTION HOTEL, </a:t>
            </a:r>
            <a:br>
              <a:rPr lang="en-US" sz="500" dirty="0">
                <a:solidFill>
                  <a:schemeClr val="bg1"/>
                </a:solidFill>
              </a:rPr>
            </a:br>
            <a:r>
              <a:rPr lang="en-US" sz="500" dirty="0">
                <a:solidFill>
                  <a:schemeClr val="bg1"/>
                </a:solidFill>
              </a:rPr>
              <a:t>ADDIS ABABA, ETHIOPIA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Interactivity 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C78FB4C-0C87-6B38-5DAA-07C154A1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87" y="1108082"/>
            <a:ext cx="2688603" cy="3172043"/>
          </a:xfrm>
          <a:prstGeom prst="rect">
            <a:avLst/>
          </a:prstGeom>
        </p:spPr>
      </p:pic>
      <p:pic>
        <p:nvPicPr>
          <p:cNvPr id="10" name="Picture 9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A6F9ABE-8F86-90AC-F4A4-04E674B80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447" y="1356610"/>
            <a:ext cx="2944990" cy="1911058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AB205435-647E-F1C8-1CBE-18131A3D3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961" y="989351"/>
            <a:ext cx="2561918" cy="277895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4B60C78-719C-8BD9-8081-03BE85C38D6A}"/>
              </a:ext>
            </a:extLst>
          </p:cNvPr>
          <p:cNvSpPr/>
          <p:nvPr/>
        </p:nvSpPr>
        <p:spPr>
          <a:xfrm>
            <a:off x="4039849" y="2312139"/>
            <a:ext cx="811044" cy="467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2F887D0-B346-3987-5229-8B7A7B7A4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347" y="1988371"/>
            <a:ext cx="1068048" cy="85443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92DA342-4975-9ABF-5197-8744286B5F39}"/>
              </a:ext>
            </a:extLst>
          </p:cNvPr>
          <p:cNvSpPr/>
          <p:nvPr/>
        </p:nvSpPr>
        <p:spPr>
          <a:xfrm>
            <a:off x="6429822" y="2256020"/>
            <a:ext cx="1970905" cy="464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1B41EF0-6D8A-DBD3-5CA1-66DE73C0E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950" y="2252053"/>
            <a:ext cx="1982312" cy="457168"/>
          </a:xfrm>
          <a:prstGeom prst="rect">
            <a:avLst/>
          </a:prstGeom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894B67F-736F-0356-3CD3-AB2E17E97A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210" y="4386207"/>
            <a:ext cx="3027751" cy="673497"/>
          </a:xfrm>
        </p:spPr>
        <p:txBody>
          <a:bodyPr/>
          <a:lstStyle/>
          <a:p>
            <a:pPr lvl="1"/>
            <a:r>
              <a:rPr lang="en-US" altLang="en-US" sz="1100" dirty="0">
                <a:latin typeface="Calibri Light"/>
                <a:cs typeface="Arial"/>
              </a:rPr>
              <a:t>Opportunities to bring in video content</a:t>
            </a:r>
          </a:p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4AF4D5B-8B6D-50B1-1FCB-321A49FAD36C}"/>
              </a:ext>
            </a:extLst>
          </p:cNvPr>
          <p:cNvSpPr txBox="1">
            <a:spLocks/>
          </p:cNvSpPr>
          <p:nvPr/>
        </p:nvSpPr>
        <p:spPr bwMode="auto">
          <a:xfrm>
            <a:off x="4928074" y="4019409"/>
            <a:ext cx="3027751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Calibri Light"/>
                <a:cs typeface="Arial"/>
              </a:rPr>
              <a:t>Engaging graphics </a:t>
            </a:r>
            <a:endParaRPr lang="en-US" altLang="en-US" sz="1100" dirty="0">
              <a:latin typeface="Calibri Light"/>
            </a:endParaRPr>
          </a:p>
          <a:p>
            <a:endParaRPr lang="en-US" dirty="0"/>
          </a:p>
        </p:txBody>
      </p:sp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85D1CA52-9342-ADD5-211D-52F76B29D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3597" y="750651"/>
            <a:ext cx="794274" cy="379985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E8546FFB-8220-AED6-588B-BE56EE23D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166" y="999405"/>
            <a:ext cx="495837" cy="1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18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A06A4D6-9F50-1547-A681-DB2809952D42}"/>
              </a:ext>
            </a:extLst>
          </p:cNvPr>
          <p:cNvSpPr txBox="1">
            <a:spLocks/>
          </p:cNvSpPr>
          <p:nvPr/>
        </p:nvSpPr>
        <p:spPr bwMode="auto">
          <a:xfrm>
            <a:off x="6172200" y="2631310"/>
            <a:ext cx="2521812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spc="40" dirty="0">
                <a:solidFill>
                  <a:schemeClr val="bg1"/>
                </a:solidFill>
              </a:rPr>
              <a:t>PALACIO DEL INKA, A LUXURY COLLECTION HOTEL, </a:t>
            </a:r>
            <a:br>
              <a:rPr lang="en-US" sz="500" spc="40" dirty="0">
                <a:solidFill>
                  <a:schemeClr val="bg1"/>
                </a:solidFill>
              </a:rPr>
            </a:br>
            <a:r>
              <a:rPr lang="en-US" sz="500" spc="40" dirty="0">
                <a:solidFill>
                  <a:schemeClr val="bg1"/>
                </a:solidFill>
              </a:rPr>
              <a:t>CUSCO, PERU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666960"/>
          </a:xfrm>
        </p:spPr>
        <p:txBody>
          <a:bodyPr/>
          <a:lstStyle/>
          <a:p>
            <a:r>
              <a:rPr lang="en-US" i="1" dirty="0">
                <a:effectLst/>
                <a:latin typeface="Times New Roman"/>
                <a:cs typeface="Times New Roman"/>
              </a:rPr>
              <a:t>Ongoing Feedback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r>
              <a:rPr lang="en-US" dirty="0">
                <a:effectLst/>
                <a:latin typeface="Helvetica Neue"/>
                <a:cs typeface="Times New Roman"/>
              </a:rPr>
              <a:t> </a:t>
            </a:r>
          </a:p>
        </p:txBody>
      </p:sp>
      <p:pic>
        <p:nvPicPr>
          <p:cNvPr id="4" name="Picture 3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D9678A98-C53A-3D7F-8E03-FA17EF2E1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554" y="2101986"/>
            <a:ext cx="1866900" cy="800100"/>
          </a:xfrm>
          <a:prstGeom prst="rect">
            <a:avLst/>
          </a:prstGeom>
        </p:spPr>
      </p:pic>
      <p:pic>
        <p:nvPicPr>
          <p:cNvPr id="6" name="Picture 5" descr="Text, icon&#10;&#10;Description automatically generated">
            <a:extLst>
              <a:ext uri="{FF2B5EF4-FFF2-40B4-BE49-F238E27FC236}">
                <a16:creationId xmlns:a16="http://schemas.microsoft.com/office/drawing/2014/main" id="{00B2DAB1-CB2A-87DB-6651-3E15BD337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484" y="2025786"/>
            <a:ext cx="2120900" cy="8763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F98915-8346-5658-A7CD-CB380D31B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414" y="2127250"/>
            <a:ext cx="1866900" cy="88900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C884374-4590-B241-AD53-AF304C1987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346" y="3406439"/>
            <a:ext cx="5459177" cy="673497"/>
          </a:xfrm>
        </p:spPr>
        <p:txBody>
          <a:bodyPr/>
          <a:lstStyle/>
          <a:p>
            <a:pPr lvl="1"/>
            <a:r>
              <a:rPr lang="en-US" altLang="en-US" sz="1100" dirty="0">
                <a:latin typeface="Calibri Light"/>
                <a:cs typeface="Arial"/>
              </a:rPr>
              <a:t>Ongoing feedback loop to gauge how well our readers are enjoying their MAU</a:t>
            </a:r>
          </a:p>
          <a:p>
            <a:endParaRPr lang="en-US" sz="1100" dirty="0">
              <a:latin typeface="Calibri Light"/>
            </a:endParaRPr>
          </a:p>
        </p:txBody>
      </p:sp>
      <p:pic>
        <p:nvPicPr>
          <p:cNvPr id="29" name="Picture 28" descr="Text&#10;&#10;Description automatically generated with low confidence">
            <a:extLst>
              <a:ext uri="{FF2B5EF4-FFF2-40B4-BE49-F238E27FC236}">
                <a16:creationId xmlns:a16="http://schemas.microsoft.com/office/drawing/2014/main" id="{85FC140A-026D-44E8-A4BB-DE8F64D61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651" y="1394571"/>
            <a:ext cx="998566" cy="305867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80A65102-6EBE-6BDE-8165-0B27F9721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723" y="1345488"/>
            <a:ext cx="718281" cy="404033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0ED27E24-F98D-45AD-2FAD-A36799A6D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271" y="1210756"/>
            <a:ext cx="1077940" cy="6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96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06A36469-B0BB-55B8-0EDA-66844F6B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" y="82309"/>
            <a:ext cx="4543200" cy="4978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8B16E6-55FC-4FA7-8B54-35AFEB074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7C6CD-025F-4438-E08A-9A8C363BE46B}"/>
              </a:ext>
            </a:extLst>
          </p:cNvPr>
          <p:cNvSpPr txBox="1"/>
          <p:nvPr/>
        </p:nvSpPr>
        <p:spPr>
          <a:xfrm>
            <a:off x="1616400" y="4800150"/>
            <a:ext cx="1654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SHERATON MAUI RESORT &amp; SPA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76F8D28-2F5B-7019-DA25-401A58E4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21" y="4593600"/>
            <a:ext cx="334743" cy="33348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151F9-BA1A-4A82-9C42-B83BE1430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7261" y="2073829"/>
            <a:ext cx="2828837" cy="388231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dirty="0">
                <a:latin typeface="Calibri Light"/>
                <a:cs typeface="Arial"/>
              </a:rPr>
              <a:t>Business objectives, program goals and test &amp; learn agenda</a:t>
            </a:r>
            <a:endParaRPr lang="en-US" altLang="en-US" dirty="0">
              <a:latin typeface="Calibri Light"/>
            </a:endParaRPr>
          </a:p>
          <a:p>
            <a:endParaRPr lang="en-US" altLang="en-US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30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215BC9A-5B4C-CD40-8486-7A6AC64591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9635" name="Title 3"/>
          <p:cNvSpPr>
            <a:spLocks noGrp="1"/>
          </p:cNvSpPr>
          <p:nvPr>
            <p:ph type="title"/>
          </p:nvPr>
        </p:nvSpPr>
        <p:spPr>
          <a:xfrm>
            <a:off x="454212" y="370779"/>
            <a:ext cx="3947744" cy="666960"/>
          </a:xfrm>
        </p:spPr>
        <p:txBody>
          <a:bodyPr/>
          <a:lstStyle/>
          <a:p>
            <a:r>
              <a:rPr lang="en-US" alt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Work Session Overview</a:t>
            </a:r>
          </a:p>
        </p:txBody>
      </p:sp>
      <p:sp>
        <p:nvSpPr>
          <p:cNvPr id="69633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cs typeface="Arial"/>
              </a:rPr>
              <a:t>Business Objectives</a:t>
            </a:r>
          </a:p>
          <a:p>
            <a:endParaRPr lang="en-US" altLang="en-US" dirty="0">
              <a:latin typeface="Calibri Light"/>
            </a:endParaRPr>
          </a:p>
          <a:p>
            <a:r>
              <a:rPr lang="en-US" altLang="en-US" dirty="0">
                <a:latin typeface="Calibri Light"/>
                <a:cs typeface="Arial"/>
              </a:rPr>
              <a:t>Program Goals</a:t>
            </a:r>
          </a:p>
          <a:p>
            <a:endParaRPr lang="en-US" altLang="en-US" dirty="0">
              <a:latin typeface="Calibri Light"/>
            </a:endParaRPr>
          </a:p>
          <a:p>
            <a:r>
              <a:rPr lang="en-US" altLang="en-US" dirty="0">
                <a:latin typeface="Calibri Light"/>
                <a:cs typeface="Arial"/>
              </a:rPr>
              <a:t>Campaign Strategy</a:t>
            </a:r>
          </a:p>
          <a:p>
            <a:endParaRPr lang="en-US" altLang="en-US" dirty="0">
              <a:latin typeface="Calibri Light"/>
            </a:endParaRPr>
          </a:p>
          <a:p>
            <a:r>
              <a:rPr lang="en-US" altLang="en-US" dirty="0">
                <a:latin typeface="Calibri Light"/>
                <a:cs typeface="Arial"/>
              </a:rPr>
              <a:t>New Key Segment Opportunities</a:t>
            </a:r>
          </a:p>
          <a:p>
            <a:pPr marL="0" indent="0">
              <a:buNone/>
            </a:pPr>
            <a:endParaRPr lang="en-US" altLang="en-US" dirty="0">
              <a:latin typeface="Calibri Light"/>
            </a:endParaRPr>
          </a:p>
          <a:p>
            <a:r>
              <a:rPr lang="en-US" altLang="en-US" dirty="0">
                <a:latin typeface="Calibri Light"/>
                <a:cs typeface="Arial"/>
              </a:rPr>
              <a:t>Test &amp; Learn Agenda </a:t>
            </a:r>
            <a:endParaRPr lang="en-US" altLang="en-US" dirty="0">
              <a:latin typeface="Calibri Light"/>
            </a:endParaRPr>
          </a:p>
          <a:p>
            <a:pPr marL="228600" lvl="1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A5AE34-9F93-9049-946E-52F75D426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880E3-B550-674A-99E5-A0DFCA901C91}"/>
              </a:ext>
            </a:extLst>
          </p:cNvPr>
          <p:cNvSpPr/>
          <p:nvPr/>
        </p:nvSpPr>
        <p:spPr>
          <a:xfrm>
            <a:off x="4562781" y="4467989"/>
            <a:ext cx="4460196" cy="56896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8B2E57B-5D10-A047-821A-C6CA06656837}"/>
              </a:ext>
            </a:extLst>
          </p:cNvPr>
          <p:cNvSpPr txBox="1">
            <a:spLocks/>
          </p:cNvSpPr>
          <p:nvPr/>
        </p:nvSpPr>
        <p:spPr>
          <a:xfrm>
            <a:off x="4572000" y="4770866"/>
            <a:ext cx="4450976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600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ST. REGIS MARDAVALL MALLORCA RESORT, PALMA DE MALLORCA, SPAIN</a:t>
            </a:r>
            <a:endParaRPr lang="en-US" sz="600" spc="40" dirty="0">
              <a:solidFill>
                <a:schemeClr val="bg1"/>
              </a:solidFill>
              <a:latin typeface="Arial" panose="020B0604020202020204" pitchFamily="34" charset="0"/>
              <a:ea typeface="Swiss721 B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46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ABEB41-E62E-0446-8E29-F4BA1310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584" y="363209"/>
            <a:ext cx="6185259" cy="666960"/>
          </a:xfrm>
        </p:spPr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Core MAU Business Objectives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778B5272-30F9-104B-B80B-EE8F954F16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" y="92078"/>
            <a:ext cx="2239385" cy="493507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BF8AD-FFC0-E744-A671-A5F057B53916}"/>
              </a:ext>
            </a:extLst>
          </p:cNvPr>
          <p:cNvSpPr/>
          <p:nvPr/>
        </p:nvSpPr>
        <p:spPr>
          <a:xfrm>
            <a:off x="116237" y="4439580"/>
            <a:ext cx="2239506" cy="59167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30A27B-9C91-5B4F-AE5D-4D92EAF90505}"/>
              </a:ext>
            </a:extLst>
          </p:cNvPr>
          <p:cNvSpPr txBox="1">
            <a:spLocks/>
          </p:cNvSpPr>
          <p:nvPr/>
        </p:nvSpPr>
        <p:spPr>
          <a:xfrm>
            <a:off x="61993" y="4678836"/>
            <a:ext cx="2277107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600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ST. REGIS MARDAVALL MALLORCA RESORT, PALMA DE MALLORCA, SPAIN</a:t>
            </a:r>
            <a:endParaRPr lang="en-US" sz="600" spc="40" dirty="0">
              <a:solidFill>
                <a:schemeClr val="bg1"/>
              </a:solidFill>
              <a:latin typeface="Arial" panose="020B0604020202020204" pitchFamily="34" charset="0"/>
              <a:ea typeface="Swiss721 BT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D90887-9D82-F54C-88EE-F39B1A70D58F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A2E8A5-01E2-CF49-AA99-BCDA0868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9F555E-8C6D-9144-0DE6-72A99138B1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4584" y="1249256"/>
            <a:ext cx="5696938" cy="264342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libri Light"/>
                <a:cs typeface="Arial"/>
              </a:rPr>
              <a:t>Building pride and growing engagement by utilizing personalization and dynamic content via a test and learn approach in order to deepen loyalty and drive revenue.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82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C73EA-5829-6443-8B76-E9695DFC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>
                <a:latin typeface="Times New Roman"/>
                <a:cs typeface="Times New Roman"/>
              </a:rPr>
              <a:t>Core MAU Program Goals</a:t>
            </a:r>
            <a:r>
              <a:rPr lang="en-US" altLang="en-US" dirty="0">
                <a:latin typeface="Times New Roman"/>
                <a:cs typeface="Times New Roman"/>
              </a:rPr>
              <a:t> 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F8941-5244-7042-9F4E-B429D9E7B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8F2C53-9095-3F4D-B227-4B3BF295ECA4}"/>
              </a:ext>
            </a:extLst>
          </p:cNvPr>
          <p:cNvSpPr/>
          <p:nvPr/>
        </p:nvSpPr>
        <p:spPr>
          <a:xfrm>
            <a:off x="475886" y="1617045"/>
            <a:ext cx="1443218" cy="94519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CTR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2019: 2.07% | Last 6 Months: 1.06%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9A9F7-27E7-F746-A30B-6C724C4CCE29}"/>
              </a:ext>
            </a:extLst>
          </p:cNvPr>
          <p:cNvSpPr/>
          <p:nvPr/>
        </p:nvSpPr>
        <p:spPr>
          <a:xfrm>
            <a:off x="2210777" y="1617045"/>
            <a:ext cx="1443218" cy="94519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Unsub Rate         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2019: 0.21% | Last 6 Months: 0.13%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ADE956-9455-204C-8461-C97F3908183B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AAC7BA-10A2-DC41-AA73-B44C9B9D7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CD70331C-094A-30DB-955C-FAA03E04BC7F}"/>
              </a:ext>
            </a:extLst>
          </p:cNvPr>
          <p:cNvSpPr txBox="1">
            <a:spLocks/>
          </p:cNvSpPr>
          <p:nvPr/>
        </p:nvSpPr>
        <p:spPr>
          <a:xfrm>
            <a:off x="380910" y="3017234"/>
            <a:ext cx="8224195" cy="27463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latin typeface="Calibri Light"/>
                <a:cs typeface="Arial"/>
              </a:rPr>
              <a:t>Additional KPI Goals For Consideration: </a:t>
            </a:r>
            <a:endParaRPr lang="en-US" altLang="en-US" dirty="0">
              <a:latin typeface="Calibri Light"/>
            </a:endParaRPr>
          </a:p>
          <a:p>
            <a:r>
              <a:rPr lang="en-US" altLang="en-US" dirty="0">
                <a:latin typeface="Calibri Light"/>
                <a:cs typeface="Arial"/>
              </a:rPr>
              <a:t>Sub-Segments: Member Level, Tenure, Opportunity Segments</a:t>
            </a:r>
          </a:p>
          <a:p>
            <a:r>
              <a:rPr lang="en-US" altLang="en-US" dirty="0">
                <a:latin typeface="Calibri Light"/>
                <a:cs typeface="Arial"/>
              </a:rPr>
              <a:t>Lifecyle Stages</a:t>
            </a:r>
          </a:p>
          <a:p>
            <a:r>
              <a:rPr lang="en-US" altLang="en-US" dirty="0">
                <a:latin typeface="Calibri Light"/>
                <a:cs typeface="Arial"/>
              </a:rPr>
              <a:t>Content: Cobrand, Global Promo, etc.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E9E7DDEB-2B54-C2AF-6F67-770EF8AE2E1F}"/>
              </a:ext>
            </a:extLst>
          </p:cNvPr>
          <p:cNvSpPr txBox="1">
            <a:spLocks/>
          </p:cNvSpPr>
          <p:nvPr/>
        </p:nvSpPr>
        <p:spPr>
          <a:xfrm>
            <a:off x="380911" y="912738"/>
            <a:ext cx="8224195" cy="27463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latin typeface="Calibri Light"/>
                <a:cs typeface="Arial"/>
              </a:rPr>
              <a:t>Discuss / Determine KPI Goals</a:t>
            </a:r>
            <a:endParaRPr lang="en-US" dirty="0">
              <a:latin typeface="Calibri Light"/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E7D401-FDA2-E95B-D49F-4D6F3BC1AA99}"/>
              </a:ext>
            </a:extLst>
          </p:cNvPr>
          <p:cNvSpPr/>
          <p:nvPr/>
        </p:nvSpPr>
        <p:spPr>
          <a:xfrm>
            <a:off x="3945668" y="1617045"/>
            <a:ext cx="1443218" cy="94519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Revenue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" dirty="0">
                <a:solidFill>
                  <a:schemeClr val="tx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2019: $10.7 M | Last 6 Months: $4.5 M             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B9B32B-1240-242F-03AC-D860CE548040}"/>
              </a:ext>
            </a:extLst>
          </p:cNvPr>
          <p:cNvSpPr/>
          <p:nvPr/>
        </p:nvSpPr>
        <p:spPr>
          <a:xfrm>
            <a:off x="5680560" y="1617045"/>
            <a:ext cx="1443218" cy="94519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Room Nights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2019: 52.1 K | Last 6 Months: 45.8 K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69331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67B18D-C789-3D43-8488-D2506E1354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Calibri Light"/>
                <a:cs typeface="Arial"/>
              </a:rPr>
              <a:t>Discuss / Determine Project Pillar Goals For Consideration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056752-651A-0C43-B4CC-AECD3C4F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>
                <a:latin typeface="Times New Roman"/>
                <a:cs typeface="Times New Roman"/>
              </a:rPr>
              <a:t>Core MAU Program Goals</a:t>
            </a:r>
            <a:endParaRPr lang="en-US" b="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9D274-9402-8A43-A39A-BB2AE4D93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ED85AB-C8F7-8D44-AECF-F05D93263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Develop Test &amp; Learn Agenda To Propel / Inform Personalization &amp; Dynamic Content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4E0DC1-3ED0-5B43-AB5B-EFCA052FE1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Introduce Tailored Content By Segment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DCF0B0-5963-BC4B-B3BC-48A729777D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8761" y="3389095"/>
            <a:ext cx="1213966" cy="1088560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Enhance Brand Education: Utilizing Propensity Models; Brand Portfolio Pull Throughs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669B55-0C72-EF41-BAAA-B12100773C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Kickoff 2024 Planning Efforts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E7ACFB-39B9-9D49-A10E-EAEA045A3AD7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BFB067-D15B-1E42-932C-D244FF290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C412F7-1388-2926-FDAD-1FF2334460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Implement Surveys / Polls To Garner Content Interests</a:t>
            </a:r>
          </a:p>
          <a:p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DDDCB8-97C1-8FD0-234B-433AD1ED572F}"/>
              </a:ext>
            </a:extLst>
          </p:cNvPr>
          <p:cNvCxnSpPr>
            <a:cxnSpLocks/>
          </p:cNvCxnSpPr>
          <p:nvPr/>
        </p:nvCxnSpPr>
        <p:spPr>
          <a:xfrm>
            <a:off x="1005840" y="2365829"/>
            <a:ext cx="7209246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648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67B18D-C789-3D43-8488-D2506E1354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Calibri Light"/>
                <a:cs typeface="Arial"/>
              </a:rPr>
              <a:t>Key Campaign Strategy Pillars For 2023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056752-651A-0C43-B4CC-AECD3C4F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>
                <a:latin typeface="Times New Roman"/>
                <a:cs typeface="Times New Roman"/>
              </a:rPr>
              <a:t>Core MAU Campaign Strategy</a:t>
            </a:r>
            <a:endParaRPr lang="en-US" b="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9D274-9402-8A43-A39A-BB2AE4D93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ED85AB-C8F7-8D44-AECF-F05D93263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0256" y="2950062"/>
            <a:ext cx="1213966" cy="892619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Determine Focus Areas For Improvement &amp; Optimization Tied To A Test &amp; Learn Agenda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4E0DC1-3ED0-5B43-AB5B-EFCA052FE1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5005" y="2950062"/>
            <a:ext cx="1213966" cy="892619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Capture Primary &amp; Secondary Baseline KPIs (Revenue, CTR, Unsub Rate, Program Engagement)</a:t>
            </a:r>
          </a:p>
          <a:p>
            <a:endParaRPr lang="en-US" dirty="0">
              <a:latin typeface="Calibri Ligh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DCF0B0-5963-BC4B-B3BC-48A729777D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26331" y="2950062"/>
            <a:ext cx="1213966" cy="892619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Identify New Key Segments For Content Versioning, Personalization &amp; Reporting Only</a:t>
            </a:r>
            <a:endParaRPr lang="en-US" dirty="0">
              <a:highlight>
                <a:srgbClr val="FFFF00"/>
              </a:highlight>
              <a:latin typeface="Calibri Light"/>
              <a:cs typeface="Arial"/>
            </a:endParaRPr>
          </a:p>
          <a:p>
            <a:endParaRPr lang="en-US" dirty="0">
              <a:latin typeface="Calibri Ligh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669B55-0C72-EF41-BAAA-B12100773C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64705" y="2950062"/>
            <a:ext cx="1213966" cy="834562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Expand Regional / Localization Content Efforts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E7ACFB-39B9-9D49-A10E-EAEA045A3AD7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BFB067-D15B-1E42-932C-D244FF290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C412F7-1388-2926-FDAD-1FF2334460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31080" y="2950062"/>
            <a:ext cx="1213966" cy="892619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Look For Connections With Luxury MAU: Program Messages, Offers &amp; Testing Opportunities</a:t>
            </a:r>
          </a:p>
          <a:p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DDDCB8-97C1-8FD0-234B-433AD1ED572F}"/>
              </a:ext>
            </a:extLst>
          </p:cNvPr>
          <p:cNvCxnSpPr>
            <a:cxnSpLocks/>
          </p:cNvCxnSpPr>
          <p:nvPr/>
        </p:nvCxnSpPr>
        <p:spPr>
          <a:xfrm>
            <a:off x="1005840" y="2365829"/>
            <a:ext cx="7209246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2A62ED4-E390-5B20-D12E-AE250814DC8F}"/>
              </a:ext>
            </a:extLst>
          </p:cNvPr>
          <p:cNvSpPr txBox="1">
            <a:spLocks/>
          </p:cNvSpPr>
          <p:nvPr/>
        </p:nvSpPr>
        <p:spPr bwMode="auto">
          <a:xfrm>
            <a:off x="3544805" y="4416534"/>
            <a:ext cx="2296616" cy="25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100" dirty="0"/>
              <a:t>Feedback Loop To Stakeholders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304BA8-30BA-7360-B738-99F4DBD42953}"/>
              </a:ext>
            </a:extLst>
          </p:cNvPr>
          <p:cNvCxnSpPr>
            <a:cxnSpLocks/>
          </p:cNvCxnSpPr>
          <p:nvPr/>
        </p:nvCxnSpPr>
        <p:spPr>
          <a:xfrm>
            <a:off x="1024252" y="4490834"/>
            <a:ext cx="2303417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0E7B95-E8D3-9842-84D9-C7AB3829D8E9}"/>
              </a:ext>
            </a:extLst>
          </p:cNvPr>
          <p:cNvCxnSpPr>
            <a:cxnSpLocks/>
          </p:cNvCxnSpPr>
          <p:nvPr/>
        </p:nvCxnSpPr>
        <p:spPr>
          <a:xfrm>
            <a:off x="5720308" y="4490834"/>
            <a:ext cx="2422206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706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>
                <a:latin typeface="Times New Roman"/>
                <a:cs typeface="Times New Roman"/>
              </a:rPr>
              <a:t>New Key Segment Opportunities  </a:t>
            </a:r>
            <a:br>
              <a:rPr lang="en-US" altLang="en-US" b="0" dirty="0"/>
            </a:br>
            <a:endParaRPr lang="en-US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A3B48-F3D0-1842-B6E6-7B1995DEC0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Calibri Light"/>
                <a:cs typeface="Times New Roman"/>
              </a:rPr>
              <a:t>Potential New Segment Opportunities For Consideration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05E9F30-A6F9-7840-B763-2C8B2A64D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5B0AD5-9FA0-A94F-82FE-4CE4E1FBE6E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8785" y="2376086"/>
            <a:ext cx="1861738" cy="18015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1241055" y="2180198"/>
            <a:ext cx="457200" cy="457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9542" y="2376086"/>
            <a:ext cx="1861738" cy="18015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660299" y="2376086"/>
            <a:ext cx="1861738" cy="18015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6721055" y="2376086"/>
            <a:ext cx="1861738" cy="18015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301811" y="2173129"/>
            <a:ext cx="457200" cy="457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2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362567" y="2164948"/>
            <a:ext cx="457200" cy="457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3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423324" y="2168168"/>
            <a:ext cx="457200" cy="457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3838" y="2669726"/>
            <a:ext cx="1560005" cy="1507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200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alibri Light"/>
                <a:cs typeface="Arial"/>
              </a:rPr>
              <a:t>Cobrand Cardholder vs. Non-Cardholder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767" y="2669726"/>
            <a:ext cx="1658397" cy="1507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l"/>
            <a:r>
              <a:rPr lang="en-US" sz="1200" kern="0" dirty="0">
                <a:solidFill>
                  <a:schemeClr val="tx1"/>
                </a:solidFill>
                <a:latin typeface="Calibri Light"/>
                <a:cs typeface="Arial"/>
              </a:rPr>
              <a:t>New Members: Joined The Program 0-100 | 101+ Days Ago</a:t>
            </a:r>
          </a:p>
          <a:p>
            <a:pPr>
              <a:defRPr/>
            </a:pPr>
            <a:endParaRPr lang="en-US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200" kern="0" dirty="0">
              <a:solidFill>
                <a:schemeClr val="tx1"/>
              </a:solidFill>
              <a:latin typeface="Arial" panose="020B0604020202020204" pitchFamily="34" charset="0"/>
              <a:ea typeface="Bryant Pro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4814" y="2669725"/>
            <a:ext cx="1536882" cy="15078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200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alibri Light"/>
                <a:cs typeface="Arial"/>
              </a:rPr>
              <a:t>High Average Daily Rate (ADR) Audience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2485" y="2669726"/>
            <a:ext cx="1603769" cy="1507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200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alibri Light"/>
                <a:cs typeface="Arial"/>
              </a:rPr>
              <a:t>Inactive Members: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Calibri Light"/>
                <a:cs typeface="Arial"/>
              </a:rPr>
              <a:t>Has Not Earned Points Or Redeemed In The Last 3, 6, 9, Months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666805-CC26-934C-A842-632B9152CCB0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190D4B-94CD-0F4F-84F2-38DD776A0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1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653E0B-B5D6-214A-847F-BC27E25136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BAA690-287E-EC46-A09C-744C2B339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03" y="2658801"/>
            <a:ext cx="7062439" cy="1313495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Calibri Light"/>
                <a:cs typeface="Calibri Light"/>
              </a:rPr>
              <a:t>Let's review our direct &amp; indirect competitors'</a:t>
            </a:r>
            <a:br>
              <a:rPr lang="en-US" sz="2000" dirty="0">
                <a:latin typeface="Calibri Light"/>
                <a:cs typeface="Calibri Light"/>
              </a:rPr>
            </a:br>
            <a:r>
              <a:rPr lang="en-US" sz="2000" dirty="0">
                <a:latin typeface="Calibri Light"/>
                <a:cs typeface="Calibri Light"/>
              </a:rPr>
              <a:t>monthly member communications </a:t>
            </a:r>
            <a:endParaRPr lang="en-US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F66D8-0171-8343-A99E-C1970E956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3454" y="3268742"/>
            <a:ext cx="4833501" cy="2148313"/>
          </a:xfrm>
        </p:spPr>
        <p:txBody>
          <a:bodyPr/>
          <a:lstStyle/>
          <a:p>
            <a:pPr marL="0" indent="0" algn="ctr">
              <a:lnSpc>
                <a:spcPct val="250000"/>
              </a:lnSpc>
              <a:buNone/>
            </a:pPr>
            <a:r>
              <a:rPr lang="en-US" altLang="en-US" sz="1600" dirty="0">
                <a:latin typeface="Aldine 721 Light"/>
                <a:cs typeface="Arial"/>
              </a:rPr>
              <a:t>      </a:t>
            </a: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Arial"/>
              </a:rPr>
              <a:t>We’ll discuss:</a:t>
            </a:r>
          </a:p>
          <a:p>
            <a:pPr marL="228600" lvl="1" indent="0" algn="ctr">
              <a:buNone/>
            </a:pPr>
            <a:r>
              <a:rPr lang="en-US" altLang="en-US" sz="1600" dirty="0">
                <a:latin typeface="Calibri Light"/>
                <a:cs typeface="Arial"/>
              </a:rPr>
              <a:t>What we </a:t>
            </a:r>
            <a:r>
              <a:rPr lang="en-US" altLang="en-US" sz="16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Arial"/>
              </a:rPr>
              <a:t>like,</a:t>
            </a: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Calibri Light"/>
                <a:cs typeface="Arial"/>
              </a:rPr>
              <a:t> </a:t>
            </a:r>
            <a:r>
              <a:rPr lang="en-US" altLang="en-US" sz="1600" dirty="0">
                <a:latin typeface="Calibri Light"/>
                <a:cs typeface="Arial"/>
              </a:rPr>
              <a:t>What we </a:t>
            </a:r>
            <a:r>
              <a:rPr lang="en-US" altLang="en-US" sz="16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Arial"/>
              </a:rPr>
              <a:t>wish,</a:t>
            </a: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  <a:latin typeface="Calibri Light"/>
                <a:cs typeface="Arial"/>
              </a:rPr>
              <a:t>  </a:t>
            </a:r>
            <a:r>
              <a:rPr lang="en-US" altLang="en-US" sz="1600" dirty="0">
                <a:solidFill>
                  <a:schemeClr val="tx1"/>
                </a:solidFill>
                <a:latin typeface="Calibri Light"/>
                <a:cs typeface="Arial"/>
              </a:rPr>
              <a:t>&amp; What we </a:t>
            </a:r>
            <a:r>
              <a:rPr lang="en-US" altLang="en-US" sz="16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Arial"/>
              </a:rPr>
              <a:t>wonder </a:t>
            </a:r>
            <a:endParaRPr lang="en-US" altLang="en-US" sz="1600" i="1" dirty="0">
              <a:solidFill>
                <a:schemeClr val="accent6">
                  <a:lumMod val="50000"/>
                </a:schemeClr>
              </a:solidFill>
              <a:latin typeface="Times New Roman"/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867A7-384D-1C42-8D9D-623A56E49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5B0AD5-9FA0-A94F-82FE-4CE4E1FBE6E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1A9403-B82C-1347-AAE2-9A1A1F8CF60C}"/>
              </a:ext>
            </a:extLst>
          </p:cNvPr>
          <p:cNvSpPr/>
          <p:nvPr/>
        </p:nvSpPr>
        <p:spPr>
          <a:xfrm>
            <a:off x="134471" y="1334813"/>
            <a:ext cx="8888505" cy="98762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6">
                  <a:lumMod val="25000"/>
                  <a:alpha val="43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731B2D0-B330-AF44-9D75-56E35B4DD63F}"/>
              </a:ext>
            </a:extLst>
          </p:cNvPr>
          <p:cNvSpPr txBox="1">
            <a:spLocks/>
          </p:cNvSpPr>
          <p:nvPr/>
        </p:nvSpPr>
        <p:spPr>
          <a:xfrm>
            <a:off x="130629" y="2097762"/>
            <a:ext cx="8882741" cy="379039"/>
          </a:xfrm>
          <a:prstGeom prst="rect">
            <a:avLst/>
          </a:prstGeom>
        </p:spPr>
        <p:txBody>
          <a:bodyPr/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3pPr>
            <a:lvl4pPr marL="11430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DUBAI – THE PALM, UAE</a:t>
            </a:r>
          </a:p>
        </p:txBody>
      </p:sp>
    </p:spTree>
    <p:extLst>
      <p:ext uri="{BB962C8B-B14F-4D97-AF65-F5344CB8AC3E}">
        <p14:creationId xmlns:p14="http://schemas.microsoft.com/office/powerpoint/2010/main" val="710140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b="1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Explore:</a:t>
            </a:r>
            <a:r>
              <a:rPr lang="en-US" sz="1600" b="1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Identify what we want to know and learn </a:t>
            </a: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What information is currently missing?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What have we wondered about?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What assumptions would we like to confirm?</a:t>
            </a:r>
          </a:p>
          <a:p>
            <a:pPr marL="456565" lvl="3" indent="0" defTabSz="457189">
              <a:spcBef>
                <a:spcPct val="20000"/>
              </a:spcBef>
              <a:buNone/>
              <a:defRPr/>
            </a:pPr>
            <a:endParaRPr lang="en-US" dirty="0">
              <a:latin typeface="Calibri Light"/>
              <a:ea typeface="Roboto Light" panose="02000000000000000000" pitchFamily="2" charset="0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b="1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Vet:</a:t>
            </a:r>
            <a:r>
              <a:rPr lang="en-US" sz="1600" b="1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Make sure we are seeking the right knowledge, in the right order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Will the acquired knowledge be useful in developing future strategy?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Is the acquired data or learning map to business objectives and goals?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What’s first? De-prioritize the ideas that do not meet above criteria</a:t>
            </a:r>
          </a:p>
          <a:p>
            <a:pPr marL="742315" lvl="3" indent="-285115" defTabSz="457189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dirty="0">
              <a:latin typeface="Calibri Light"/>
              <a:ea typeface="Roboto Light" panose="02000000000000000000" pitchFamily="2" charset="0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b="1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Construct:</a:t>
            </a:r>
            <a:r>
              <a:rPr lang="en-US" sz="1600" b="1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Develop iterative test plan focused on key test areas</a:t>
            </a:r>
          </a:p>
          <a:p>
            <a:pPr marL="671195" lvl="3" indent="-213995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Identify the appropriate learning approach</a:t>
            </a:r>
          </a:p>
          <a:p>
            <a:pPr marL="671195" lvl="3" indent="-213995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Prioritize tests based on whether it is impactful, executable, and measurable</a:t>
            </a:r>
          </a:p>
          <a:p>
            <a:pPr marL="742315" lvl="3" indent="-285115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dirty="0">
              <a:latin typeface="Calibri Light"/>
              <a:ea typeface="Roboto Light" panose="02000000000000000000" pitchFamily="2" charset="0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b="1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Document:</a:t>
            </a:r>
            <a:r>
              <a:rPr lang="en-US" sz="1600" b="1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Document learnings and recent recommendations</a:t>
            </a:r>
          </a:p>
          <a:p>
            <a:pPr marL="671195" lvl="3" indent="-213995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Refer to past learnings to develop strategies as well as inform future learning initiatives</a:t>
            </a:r>
          </a:p>
          <a:p>
            <a:pPr marL="671195" lvl="3" indent="-213995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Update test section on campaign roadmap quarterly</a:t>
            </a: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Test &amp; Learn Agenda | Approach </a:t>
            </a:r>
          </a:p>
        </p:txBody>
      </p:sp>
    </p:spTree>
    <p:extLst>
      <p:ext uri="{BB962C8B-B14F-4D97-AF65-F5344CB8AC3E}">
        <p14:creationId xmlns:p14="http://schemas.microsoft.com/office/powerpoint/2010/main" val="178045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A23421-2638-4123-A170-582302A88610}"/>
              </a:ext>
            </a:extLst>
          </p:cNvPr>
          <p:cNvSpPr txBox="1"/>
          <p:nvPr/>
        </p:nvSpPr>
        <p:spPr>
          <a:xfrm>
            <a:off x="3355350" y="3254590"/>
            <a:ext cx="2204700" cy="492443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lvl="0"/>
            <a:endParaRPr lang="en-US" sz="1000" dirty="0"/>
          </a:p>
          <a:p>
            <a:endParaRPr lang="en-US" sz="1000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9F44210-B111-4C82-AEC7-58DC433F8459}"/>
              </a:ext>
            </a:extLst>
          </p:cNvPr>
          <p:cNvSpPr/>
          <p:nvPr/>
        </p:nvSpPr>
        <p:spPr bwMode="auto">
          <a:xfrm>
            <a:off x="271001" y="971550"/>
            <a:ext cx="2720668" cy="3570208"/>
          </a:xfrm>
          <a:prstGeom prst="round2Diag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82E82537-F94A-4EC1-A4FA-AC0C42B2AA78}"/>
              </a:ext>
            </a:extLst>
          </p:cNvPr>
          <p:cNvSpPr/>
          <p:nvPr/>
        </p:nvSpPr>
        <p:spPr bwMode="auto">
          <a:xfrm>
            <a:off x="3211667" y="971550"/>
            <a:ext cx="2720668" cy="3570208"/>
          </a:xfrm>
          <a:prstGeom prst="round2Diag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2F3C0F3-BCD1-4D41-8540-7F60A39677BB}"/>
              </a:ext>
            </a:extLst>
          </p:cNvPr>
          <p:cNvSpPr/>
          <p:nvPr/>
        </p:nvSpPr>
        <p:spPr bwMode="auto">
          <a:xfrm>
            <a:off x="6152333" y="971550"/>
            <a:ext cx="2720668" cy="3570208"/>
          </a:xfrm>
          <a:prstGeom prst="round2Diag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3C03A-3A69-64EB-244F-71E151D8668D}"/>
              </a:ext>
            </a:extLst>
          </p:cNvPr>
          <p:cNvSpPr txBox="1"/>
          <p:nvPr/>
        </p:nvSpPr>
        <p:spPr>
          <a:xfrm>
            <a:off x="515802" y="1284327"/>
            <a:ext cx="2692807" cy="3200876"/>
          </a:xfrm>
          <a:prstGeom prst="rect">
            <a:avLst/>
          </a:prstGeom>
          <a:noFill/>
        </p:spPr>
        <p:txBody>
          <a:bodyPr wrap="square" lIns="91440" tIns="91440" rIns="91440" bIns="91440" rtlCol="0" anchor="t" anchorCtr="0">
            <a:spAutoFit/>
          </a:bodyPr>
          <a:lstStyle/>
          <a:p>
            <a:r>
              <a:rPr lang="en-US" sz="1400" b="1" dirty="0">
                <a:solidFill>
                  <a:srgbClr val="231C17"/>
                </a:solidFill>
                <a:latin typeface="Calibri"/>
                <a:cs typeface="Arial"/>
              </a:rPr>
              <a:t>IQ &amp; Segmentation </a:t>
            </a:r>
            <a:endParaRPr lang="en-US" sz="1400" b="1" dirty="0">
              <a:solidFill>
                <a:srgbClr val="231C17"/>
              </a:solidFill>
              <a:latin typeface="Calibri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231C17"/>
              </a:solidFill>
              <a:latin typeface="Calibri Light"/>
              <a:cs typeface="Arial" panose="020B0604020202020204" pitchFamily="34" charset="0"/>
            </a:endParaRP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Leisure Modules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Moments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Brand Propensity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Lifestyle Data / Personas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Condensed Version For New Members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Tailored Content By Segment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Inactive Members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Ambassadors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Incrementality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Active Member - Propel To New Product / Brand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New Key Segment Opportunities</a:t>
            </a: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14141"/>
              </a:solidFill>
              <a:cs typeface="Arial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267B33AE-3925-89AD-B8AB-1ABC926B5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415799" cy="830997"/>
          </a:xfrm>
        </p:spPr>
        <p:txBody>
          <a:bodyPr/>
          <a:lstStyle/>
          <a:p>
            <a:r>
              <a:rPr lang="en-US" dirty="0"/>
              <a:t>Test &amp; Learn Whiteboard | Building Pride &amp; Growing Engagement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43643-1ABF-054B-77A9-CE2ECC9FB1C6}"/>
              </a:ext>
            </a:extLst>
          </p:cNvPr>
          <p:cNvSpPr txBox="1"/>
          <p:nvPr/>
        </p:nvSpPr>
        <p:spPr>
          <a:xfrm>
            <a:off x="3462829" y="1284327"/>
            <a:ext cx="2692807" cy="2646878"/>
          </a:xfrm>
          <a:prstGeom prst="rect">
            <a:avLst/>
          </a:prstGeom>
          <a:noFill/>
        </p:spPr>
        <p:txBody>
          <a:bodyPr wrap="square" lIns="91440" tIns="91440" rIns="91440" bIns="91440" rtlCol="0" anchor="t" anchorCtr="0">
            <a:spAutoFit/>
          </a:bodyPr>
          <a:lstStyle/>
          <a:p>
            <a:r>
              <a:rPr lang="en-US" sz="1400" b="1" dirty="0">
                <a:solidFill>
                  <a:srgbClr val="231C17"/>
                </a:solidFill>
                <a:latin typeface="Calibri"/>
                <a:cs typeface="Arial"/>
              </a:rPr>
              <a:t>Content &amp; Layout </a:t>
            </a:r>
            <a:endParaRPr lang="en-US" sz="1400" b="1" dirty="0">
              <a:solidFill>
                <a:srgbClr val="231C17"/>
              </a:solidFill>
              <a:latin typeface="Calibri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231C17"/>
              </a:solidFill>
              <a:latin typeface="Calibri Light"/>
              <a:cs typeface="Arial" panose="020B0604020202020204" pitchFamily="34" charset="0"/>
            </a:endParaRP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Inclusion Of Videos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Module Hierarchy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Countdown Timer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Polling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Milestone Messaging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Themed Editions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Seasonal Drivers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Brand Activations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‘Did You Know’ Content</a:t>
            </a:r>
          </a:p>
          <a:p>
            <a:pPr marL="170815" marR="0" lvl="0" indent="-17081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cs typeface="Arial"/>
              </a:rPr>
              <a:t>Brand Education &amp; Content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cs typeface="Arial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14141"/>
              </a:solidFill>
              <a:latin typeface="Calibri Ligh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9A440-0E15-21C2-345A-214B26D0B89E}"/>
              </a:ext>
            </a:extLst>
          </p:cNvPr>
          <p:cNvSpPr txBox="1"/>
          <p:nvPr/>
        </p:nvSpPr>
        <p:spPr>
          <a:xfrm>
            <a:off x="6402127" y="1284327"/>
            <a:ext cx="2692807" cy="1169551"/>
          </a:xfrm>
          <a:prstGeom prst="rect">
            <a:avLst/>
          </a:prstGeom>
          <a:noFill/>
        </p:spPr>
        <p:txBody>
          <a:bodyPr wrap="square" lIns="91440" tIns="91440" rIns="91440" bIns="91440" rtlCol="0" anchor="t" anchorCtr="0">
            <a:spAutoFit/>
          </a:bodyPr>
          <a:lstStyle/>
          <a:p>
            <a:r>
              <a:rPr lang="en-US" sz="1400" b="1" dirty="0">
                <a:solidFill>
                  <a:srgbClr val="231C17"/>
                </a:solidFill>
                <a:latin typeface="Calibri"/>
                <a:cs typeface="Arial"/>
              </a:rPr>
              <a:t>Offers &amp; Localization</a:t>
            </a:r>
          </a:p>
          <a:p>
            <a:endParaRPr lang="en-US" sz="1400" dirty="0">
              <a:solidFill>
                <a:srgbClr val="231C17"/>
              </a:solidFill>
              <a:latin typeface="Calibri Light"/>
              <a:cs typeface="Arial" panose="020B0604020202020204" pitchFamily="34" charset="0"/>
            </a:endParaRP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Gated Offers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Region Specific Modules</a:t>
            </a: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1414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74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06A36469-B0BB-55B8-0EDA-66844F6B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" y="82309"/>
            <a:ext cx="4543200" cy="4978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8B16E6-55FC-4FA7-8B54-35AFEB074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7C6CD-025F-4438-E08A-9A8C363BE46B}"/>
              </a:ext>
            </a:extLst>
          </p:cNvPr>
          <p:cNvSpPr txBox="1"/>
          <p:nvPr/>
        </p:nvSpPr>
        <p:spPr>
          <a:xfrm>
            <a:off x="1616400" y="4800150"/>
            <a:ext cx="1654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SHERATON MAUI RESORT &amp; SPA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76F8D28-2F5B-7019-DA25-401A58E4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21" y="4593600"/>
            <a:ext cx="334743" cy="33348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151F9-BA1A-4A82-9C42-B83BE1430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dirty="0">
                <a:latin typeface="Calibri Light"/>
                <a:cs typeface="Arial"/>
              </a:rPr>
              <a:t>Initial process and workflow enhancement review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67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968AF-512A-465E-A019-A0F16DDFE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883" y="769802"/>
            <a:ext cx="8224195" cy="2643422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latin typeface="Calibri Light"/>
                <a:cs typeface="Arial"/>
              </a:rPr>
              <a:t>Submission Form Updates</a:t>
            </a:r>
          </a:p>
          <a:p>
            <a:r>
              <a:rPr lang="en-US" dirty="0">
                <a:latin typeface="Calibri Light"/>
                <a:cs typeface="Arial"/>
              </a:rPr>
              <a:t>Submission Review </a:t>
            </a:r>
            <a:endParaRPr lang="en-US" dirty="0">
              <a:latin typeface="Calibri Light"/>
            </a:endParaRPr>
          </a:p>
          <a:p>
            <a:pPr lvl="1"/>
            <a:r>
              <a:rPr lang="en-US" dirty="0">
                <a:latin typeface="Calibri Light"/>
                <a:cs typeface="Arial"/>
              </a:rPr>
              <a:t>Shift to 2 days after the solicitation is closed.</a:t>
            </a:r>
          </a:p>
          <a:p>
            <a:r>
              <a:rPr lang="en-US" dirty="0">
                <a:latin typeface="Calibri Light"/>
                <a:cs typeface="Arial"/>
              </a:rPr>
              <a:t>Future changes: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Workfront Submissions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Cobrand Submissions through Workfront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ED64C-B21D-49D4-8F81-2F489F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Submissions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B59C9-7B7B-4425-8BC0-06EF1503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84E60D9-1A04-495A-AC25-735A54F35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7039" y="107576"/>
            <a:ext cx="2239385" cy="49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76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968AF-512A-465E-A019-A0F16DDFE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822" y="1133140"/>
            <a:ext cx="3375860" cy="3243416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Regional Review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Provide Grid by language for regional review to EMEA and Americas regions before design starts. </a:t>
            </a:r>
            <a:endParaRPr lang="en-US" dirty="0">
              <a:latin typeface="Calibri Light"/>
            </a:endParaRPr>
          </a:p>
          <a:p>
            <a:pPr lvl="2"/>
            <a:r>
              <a:rPr lang="en-US" dirty="0">
                <a:latin typeface="Calibri Light"/>
                <a:cs typeface="Arial"/>
              </a:rPr>
              <a:t>This will hopefully aid in adding more content for the regions in the future.</a:t>
            </a:r>
          </a:p>
          <a:p>
            <a:r>
              <a:rPr lang="en-US" dirty="0">
                <a:latin typeface="Calibri Light"/>
                <a:cs typeface="Arial"/>
              </a:rPr>
              <a:t>Grid Layout Refresh</a:t>
            </a:r>
          </a:p>
          <a:p>
            <a:r>
              <a:rPr lang="en-US" dirty="0">
                <a:latin typeface="Calibri Light"/>
                <a:cs typeface="Arial"/>
              </a:rPr>
              <a:t>Evergreen Content </a:t>
            </a:r>
            <a:endParaRPr lang="en-US" dirty="0">
              <a:latin typeface="Calibri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ED64C-B21D-49D4-8F81-2F489F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Grid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B59C9-7B7B-4425-8BC0-06EF1503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47C33-92E0-442C-A548-97F286AB0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580" y="678180"/>
            <a:ext cx="4122430" cy="360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970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968AF-512A-465E-A019-A0F16DDFE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822" y="1133140"/>
            <a:ext cx="3428847" cy="3243416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Designing by region with April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This will hopefully help regions get a sample of what to expect earlier on and make content easier to digest.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The grid will also be included to help on an offer/content level.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ED64C-B21D-49D4-8F81-2F489F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B59C9-7B7B-4425-8BC0-06EF1503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46D86-14D3-44D4-BBDB-02112C6AB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933" y="834128"/>
            <a:ext cx="4331659" cy="347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ABEB41-E62E-0446-8E29-F4BA1310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9A4B2-BE6E-484E-9A92-77E9FFF1FB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0548" y="868206"/>
            <a:ext cx="6194672" cy="2643422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Data into Adobe</a:t>
            </a:r>
          </a:p>
          <a:p>
            <a:r>
              <a:rPr lang="en-US" dirty="0">
                <a:latin typeface="Calibri Light"/>
                <a:cs typeface="Arial"/>
              </a:rPr>
              <a:t>Data Process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 Targeting and testing</a:t>
            </a:r>
          </a:p>
          <a:p>
            <a:r>
              <a:rPr lang="en-US" dirty="0">
                <a:latin typeface="Calibri Light"/>
                <a:cs typeface="Arial"/>
              </a:rPr>
              <a:t>Deployment Delays </a:t>
            </a:r>
            <a:endParaRPr lang="en-US" dirty="0">
              <a:latin typeface="Calibri Light"/>
            </a:endParaRPr>
          </a:p>
          <a:p>
            <a:endParaRPr lang="en-US" dirty="0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778B5272-30F9-104B-B80B-EE8F954F16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" y="92078"/>
            <a:ext cx="2239385" cy="493507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BF8AD-FFC0-E744-A671-A5F057B53916}"/>
              </a:ext>
            </a:extLst>
          </p:cNvPr>
          <p:cNvSpPr/>
          <p:nvPr/>
        </p:nvSpPr>
        <p:spPr>
          <a:xfrm>
            <a:off x="116237" y="4439580"/>
            <a:ext cx="2239506" cy="59167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30A27B-9C91-5B4F-AE5D-4D92EAF90505}"/>
              </a:ext>
            </a:extLst>
          </p:cNvPr>
          <p:cNvSpPr txBox="1">
            <a:spLocks/>
          </p:cNvSpPr>
          <p:nvPr/>
        </p:nvSpPr>
        <p:spPr>
          <a:xfrm>
            <a:off x="61993" y="4678836"/>
            <a:ext cx="2277107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600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ST. REGIS MARDAVALL MALLORCA RESORT, PALMA DE MALLORCA, SPAIN</a:t>
            </a:r>
            <a:endParaRPr lang="en-US" sz="600" spc="40" dirty="0">
              <a:solidFill>
                <a:schemeClr val="bg1"/>
              </a:solidFill>
              <a:latin typeface="Arial" panose="020B0604020202020204" pitchFamily="34" charset="0"/>
              <a:ea typeface="Swiss721 BT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D90887-9D82-F54C-88EE-F39B1A70D58F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A2E8A5-01E2-CF49-AA99-BCDA0868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84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7ED64C-B21D-49D4-8F81-2F489F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Next Steps</a:t>
            </a:r>
            <a:r>
              <a:rPr lang="en-US" dirty="0">
                <a:latin typeface="Times New Roman"/>
                <a:cs typeface="Times New Roman"/>
              </a:rPr>
              <a:t>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B59C9-7B7B-4425-8BC0-06EF1503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905ACA31-2970-438C-94C5-08D8F005D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366753"/>
              </p:ext>
            </p:extLst>
          </p:nvPr>
        </p:nvGraphicFramePr>
        <p:xfrm>
          <a:off x="453483" y="965909"/>
          <a:ext cx="7751806" cy="268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848">
                  <a:extLst>
                    <a:ext uri="{9D8B030D-6E8A-4147-A177-3AD203B41FA5}">
                      <a16:colId xmlns:a16="http://schemas.microsoft.com/office/drawing/2014/main" val="3560855071"/>
                    </a:ext>
                  </a:extLst>
                </a:gridCol>
                <a:gridCol w="2112405">
                  <a:extLst>
                    <a:ext uri="{9D8B030D-6E8A-4147-A177-3AD203B41FA5}">
                      <a16:colId xmlns:a16="http://schemas.microsoft.com/office/drawing/2014/main" val="2103233229"/>
                    </a:ext>
                  </a:extLst>
                </a:gridCol>
                <a:gridCol w="2112405">
                  <a:extLst>
                    <a:ext uri="{9D8B030D-6E8A-4147-A177-3AD203B41FA5}">
                      <a16:colId xmlns:a16="http://schemas.microsoft.com/office/drawing/2014/main" val="2762432585"/>
                    </a:ext>
                  </a:extLst>
                </a:gridCol>
                <a:gridCol w="2488148">
                  <a:extLst>
                    <a:ext uri="{9D8B030D-6E8A-4147-A177-3AD203B41FA5}">
                      <a16:colId xmlns:a16="http://schemas.microsoft.com/office/drawing/2014/main" val="1352675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Milestone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34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r>
                        <a:rPr lang="en-US" sz="1000" dirty="0"/>
                        <a:t>Thursday, March 23</a:t>
                      </a:r>
                      <a:r>
                        <a:rPr lang="en-US" sz="1000" baseline="30000" dirty="0"/>
                        <a:t>rd</a:t>
                      </a:r>
                      <a:r>
                        <a:rPr lang="en-US" sz="1000" dirty="0"/>
                        <a:t> 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r>
                        <a:rPr lang="en-US" sz="1000" dirty="0"/>
                        <a:t>Available 60-minute timeslots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r>
                        <a:rPr lang="en-US" sz="1000" b="1" dirty="0"/>
                        <a:t>Initial Presentation Strategy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r>
                        <a:rPr lang="en-US" sz="1000" dirty="0"/>
                        <a:t>Share analysis, benchmarks, and plan roadmap 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11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r>
                        <a:rPr lang="en-US" sz="1000" dirty="0"/>
                        <a:t>Thursday, March 30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dirty="0"/>
                        <a:t> </a:t>
                      </a:r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Onsite Marriott HQ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Would 12-2PM work (including lunch)?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Anyone additional you want us to extend the invite to?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Interest and availability in dinner on Wednesday, March 29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r>
                        <a:rPr lang="en-US" sz="1000" b="1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Present analysis, opportunities for expanding and optimizing the newsletter, and test &amp; learn roadmap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Present creative and content go-forward approach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Present process and workflow enhancement go-forward approach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991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558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63B4C0-25D6-2045-B4E9-3CC0868E2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79" y="947070"/>
            <a:ext cx="6104966" cy="668337"/>
          </a:xfrm>
        </p:spPr>
        <p:txBody>
          <a:bodyPr/>
          <a:lstStyle/>
          <a:p>
            <a:r>
              <a:rPr lang="en-US" sz="2400" i="1" dirty="0">
                <a:latin typeface="Times New Roman"/>
                <a:cs typeface="Times New Roman"/>
              </a:rPr>
              <a:t>Thank You!</a:t>
            </a:r>
            <a:endParaRPr lang="en-US" altLang="en-US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158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EC5E7-0217-A44D-98D9-D18D18169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Direct Competitors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B2E436-A9BF-104C-A0D0-8E7CED2E8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44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866D1-8BC2-EA40-A9F4-3466D3C22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dirty="0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7E9D2C6-5509-A743-99B7-D507D4F3FF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09182" y="2033418"/>
            <a:ext cx="3990760" cy="668648"/>
          </a:xfrm>
        </p:spPr>
        <p:txBody>
          <a:bodyPr>
            <a:normAutofit/>
          </a:bodyPr>
          <a:lstStyle/>
          <a:p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What We Like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961AF3-E364-6755-AC53-9E61BBBE12E6}"/>
              </a:ext>
            </a:extLst>
          </p:cNvPr>
          <p:cNvSpPr txBox="1">
            <a:spLocks/>
          </p:cNvSpPr>
          <p:nvPr/>
        </p:nvSpPr>
        <p:spPr bwMode="auto">
          <a:xfrm>
            <a:off x="-109182" y="2912372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What We Wish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F19C63C-F295-0F5D-1B20-029B5764ACBC}"/>
              </a:ext>
            </a:extLst>
          </p:cNvPr>
          <p:cNvSpPr txBox="1">
            <a:spLocks/>
          </p:cNvSpPr>
          <p:nvPr/>
        </p:nvSpPr>
        <p:spPr bwMode="auto">
          <a:xfrm>
            <a:off x="-109182" y="3667881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What We Wonder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34847D-176E-E6AB-F264-08C8D18EA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226" y="94166"/>
            <a:ext cx="5139075" cy="497593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61917AC-BD11-CBC6-7EFB-35A1C316170A}"/>
              </a:ext>
            </a:extLst>
          </p:cNvPr>
          <p:cNvSpPr txBox="1">
            <a:spLocks/>
          </p:cNvSpPr>
          <p:nvPr/>
        </p:nvSpPr>
        <p:spPr bwMode="auto">
          <a:xfrm>
            <a:off x="-52290" y="1415444"/>
            <a:ext cx="3979334" cy="5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9pPr>
          </a:lstStyle>
          <a:p>
            <a:r>
              <a:rPr lang="en-US" sz="1100" b="1" dirty="0">
                <a:latin typeface="Calibri Light"/>
                <a:cs typeface="Times New Roman"/>
              </a:rPr>
              <a:t>SL: </a:t>
            </a:r>
            <a:r>
              <a:rPr lang="en-US" sz="1100" i="0" u="none" strike="noStrike" dirty="0">
                <a:effectLst/>
                <a:latin typeface="Calibri Light"/>
                <a:cs typeface="Times New Roman"/>
              </a:rPr>
              <a:t>Your Hilton Honors Monthly Statement</a:t>
            </a:r>
            <a:endParaRPr lang="en-US" dirty="0"/>
          </a:p>
          <a:p>
            <a:r>
              <a:rPr lang="en-US" sz="1100" b="1" dirty="0">
                <a:latin typeface="Calibri Light"/>
                <a:cs typeface="Times New Roman"/>
              </a:rPr>
              <a:t> PH: </a:t>
            </a:r>
            <a:r>
              <a:rPr lang="en-US" sz="1100" b="0" i="0" u="none" strike="noStrike" dirty="0">
                <a:effectLst/>
                <a:latin typeface="Calibri Light"/>
                <a:cs typeface="Times New Roman"/>
              </a:rPr>
              <a:t>Get the latest information about your membership here</a:t>
            </a:r>
            <a:endParaRPr lang="en-US" sz="1100" dirty="0">
              <a:latin typeface="Calibri Light"/>
              <a:cs typeface="Times New Roman"/>
            </a:endParaRPr>
          </a:p>
          <a:p>
            <a:endParaRPr lang="en-US" sz="1100" dirty="0">
              <a:latin typeface="SWISS 721 LIGHT BT" panose="020B0403020202020204" pitchFamily="34" charset="0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229E6587-3FFA-8B9D-A838-B1B1CF92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75" y="477259"/>
            <a:ext cx="1250846" cy="853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48E6C4-AC82-34DB-B287-3C16281BAA89}"/>
              </a:ext>
            </a:extLst>
          </p:cNvPr>
          <p:cNvSpPr txBox="1"/>
          <p:nvPr/>
        </p:nvSpPr>
        <p:spPr>
          <a:xfrm>
            <a:off x="719819" y="2268011"/>
            <a:ext cx="2331087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“Good morning, Tristram!” messaging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“What’s New” section header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0CEED9-1D14-F7D5-0507-1E5C656503EA}"/>
              </a:ext>
            </a:extLst>
          </p:cNvPr>
          <p:cNvSpPr txBox="1"/>
          <p:nvPr/>
        </p:nvSpPr>
        <p:spPr>
          <a:xfrm>
            <a:off x="809382" y="3204640"/>
            <a:ext cx="2154757" cy="53860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Bring in intro messaging accurately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FFFF5E-FE1E-2F27-6291-725EF0AC37C7}"/>
              </a:ext>
            </a:extLst>
          </p:cNvPr>
          <p:cNvSpPr txBox="1"/>
          <p:nvPr/>
        </p:nvSpPr>
        <p:spPr>
          <a:xfrm>
            <a:off x="587606" y="3979163"/>
            <a:ext cx="2597186" cy="8463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Is there 3</a:t>
            </a:r>
            <a:r>
              <a:rPr lang="en-US" sz="1100" baseline="30000" dirty="0">
                <a:solidFill>
                  <a:schemeClr val="tx1"/>
                </a:solidFill>
                <a:latin typeface="Calibri Light"/>
                <a:cs typeface="Calibri Light"/>
              </a:rPr>
              <a:t>rd</a:t>
            </a:r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 party tech that will allow us to 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accurately message by time of open</a:t>
            </a:r>
          </a:p>
          <a:p>
            <a:pPr algn="ctr"/>
            <a:endParaRPr lang="en-US" sz="900" dirty="0">
              <a:latin typeface="SWISS 721 LIGHT BT" panose="020B0403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64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806A08-1D69-C9F3-D745-BE105FBC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1" y="89209"/>
            <a:ext cx="5133828" cy="4970850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B6BFCC8C-747C-BCF8-2400-93BD88680756}"/>
              </a:ext>
            </a:extLst>
          </p:cNvPr>
          <p:cNvSpPr txBox="1">
            <a:spLocks/>
          </p:cNvSpPr>
          <p:nvPr/>
        </p:nvSpPr>
        <p:spPr bwMode="auto">
          <a:xfrm>
            <a:off x="5158953" y="962653"/>
            <a:ext cx="3979334" cy="5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9pPr>
          </a:lstStyle>
          <a:p>
            <a:r>
              <a:rPr lang="en-US" sz="1000" b="1" dirty="0">
                <a:latin typeface="Calibri Light"/>
                <a:cs typeface="Times New Roman"/>
              </a:rPr>
              <a:t>SL: </a:t>
            </a:r>
            <a:r>
              <a:rPr lang="en-US" sz="1000" i="0" u="none" strike="noStrike" dirty="0">
                <a:solidFill>
                  <a:srgbClr val="2D2D2D"/>
                </a:solidFill>
                <a:effectLst/>
                <a:latin typeface="Calibri Light"/>
                <a:cs typeface="Times New Roman"/>
              </a:rPr>
              <a:t>Your Account Summary: Just What You’ve Been Waiting For</a:t>
            </a:r>
            <a:endParaRPr lang="en-US" sz="1000" dirty="0"/>
          </a:p>
          <a:p>
            <a:r>
              <a:rPr lang="en-US" sz="1000" b="1" dirty="0">
                <a:latin typeface="Calibri Light"/>
                <a:cs typeface="Times New Roman"/>
              </a:rPr>
              <a:t> PH: </a:t>
            </a:r>
            <a:r>
              <a:rPr lang="en-US" sz="1000" b="0" i="0" u="none" strike="noStrike" dirty="0">
                <a:solidFill>
                  <a:srgbClr val="2D2D2D"/>
                </a:solidFill>
                <a:effectLst/>
                <a:latin typeface="Calibri Light"/>
                <a:cs typeface="Times New Roman"/>
              </a:rPr>
              <a:t>See the people you love. Reconnect with places you treasure.</a:t>
            </a:r>
            <a:endParaRPr lang="en-US" sz="1000" dirty="0">
              <a:latin typeface="Calibri Light"/>
              <a:cs typeface="Times New Roman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F4823577-E79C-FB85-77EF-7F38F8D871DD}"/>
              </a:ext>
            </a:extLst>
          </p:cNvPr>
          <p:cNvSpPr txBox="1">
            <a:spLocks/>
          </p:cNvSpPr>
          <p:nvPr/>
        </p:nvSpPr>
        <p:spPr bwMode="auto">
          <a:xfrm>
            <a:off x="5153240" y="2975301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What We Wish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C88228B-05BA-3E83-1649-57C8AD67BD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3240" y="1866000"/>
            <a:ext cx="3990760" cy="294302"/>
          </a:xfrm>
        </p:spPr>
        <p:txBody>
          <a:bodyPr>
            <a:normAutofit/>
          </a:bodyPr>
          <a:lstStyle/>
          <a:p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What We Like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4B137E1-1229-CDF0-5628-686A17D433DB}"/>
              </a:ext>
            </a:extLst>
          </p:cNvPr>
          <p:cNvSpPr txBox="1">
            <a:spLocks/>
          </p:cNvSpPr>
          <p:nvPr/>
        </p:nvSpPr>
        <p:spPr bwMode="auto">
          <a:xfrm>
            <a:off x="5153240" y="3893910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What We Wonder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08C751C-AB88-E2C0-DCA7-24A7A11A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036" y="436134"/>
            <a:ext cx="1293168" cy="727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B870BB-F36A-5717-7A59-A1C0ACF2FAB9}"/>
              </a:ext>
            </a:extLst>
          </p:cNvPr>
          <p:cNvSpPr txBox="1"/>
          <p:nvPr/>
        </p:nvSpPr>
        <p:spPr>
          <a:xfrm>
            <a:off x="5579733" y="2121918"/>
            <a:ext cx="3140439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“Just what you’ve been waiting for” tone of voice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Clear section dividers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Clean &amp; organized layout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D0434-EC6D-E918-4E25-51A1EB6493C3}"/>
              </a:ext>
            </a:extLst>
          </p:cNvPr>
          <p:cNvSpPr txBox="1"/>
          <p:nvPr/>
        </p:nvSpPr>
        <p:spPr>
          <a:xfrm>
            <a:off x="5579733" y="3169879"/>
            <a:ext cx="3140439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Make the MAU more </a:t>
            </a:r>
            <a:r>
              <a:rPr lang="en-US" sz="1100" b="1" dirty="0">
                <a:solidFill>
                  <a:schemeClr val="tx1"/>
                </a:solidFill>
                <a:latin typeface="Calibri Light"/>
                <a:cs typeface="Calibri Light"/>
              </a:rPr>
              <a:t>enjoyable</a:t>
            </a:r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 to read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Easily scannable with digestible &amp; organized content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CAAFF1-4ADB-732A-89E5-68349B0532AE}"/>
              </a:ext>
            </a:extLst>
          </p:cNvPr>
          <p:cNvSpPr txBox="1"/>
          <p:nvPr/>
        </p:nvSpPr>
        <p:spPr>
          <a:xfrm>
            <a:off x="5579733" y="4125642"/>
            <a:ext cx="3140439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Is there higher engagement when the members account information is divided around a visually engaging hero?</a:t>
            </a:r>
          </a:p>
        </p:txBody>
      </p:sp>
    </p:spTree>
    <p:extLst>
      <p:ext uri="{BB962C8B-B14F-4D97-AF65-F5344CB8AC3E}">
        <p14:creationId xmlns:p14="http://schemas.microsoft.com/office/powerpoint/2010/main" val="2711115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866D1-8BC2-EA40-A9F4-3466D3C22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34847D-176E-E6AB-F264-08C8D18EA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226" y="94166"/>
            <a:ext cx="5139075" cy="4975930"/>
          </a:xfrm>
          <a:prstGeom prst="rect">
            <a:avLst/>
          </a:prstGeom>
        </p:spPr>
      </p:pic>
      <p:pic>
        <p:nvPicPr>
          <p:cNvPr id="6" name="Picture 5" descr="A picture containing text, newspaper, screenshot, different&#10;&#10;Description automatically generated">
            <a:extLst>
              <a:ext uri="{FF2B5EF4-FFF2-40B4-BE49-F238E27FC236}">
                <a16:creationId xmlns:a16="http://schemas.microsoft.com/office/drawing/2014/main" id="{32B02B35-CA37-8D24-5D92-EA3DDB84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370" y="94166"/>
            <a:ext cx="5141931" cy="4978695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203CB137-F380-EF16-83E8-D67BE832AC99}"/>
              </a:ext>
            </a:extLst>
          </p:cNvPr>
          <p:cNvSpPr txBox="1">
            <a:spLocks/>
          </p:cNvSpPr>
          <p:nvPr/>
        </p:nvSpPr>
        <p:spPr bwMode="auto">
          <a:xfrm>
            <a:off x="152734" y="1065143"/>
            <a:ext cx="3545655" cy="6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9pPr>
          </a:lstStyle>
          <a:p>
            <a:r>
              <a:rPr lang="en-US" sz="950" b="1" dirty="0">
                <a:latin typeface="Calibri Light"/>
                <a:cs typeface="Times New Roman"/>
              </a:rPr>
              <a:t>SL: </a:t>
            </a:r>
            <a:r>
              <a:rPr lang="en-US" sz="950" i="0" u="none" strike="noStrike" dirty="0">
                <a:solidFill>
                  <a:srgbClr val="2D2D2D"/>
                </a:solidFill>
                <a:effectLst/>
                <a:latin typeface="Calibri Light"/>
                <a:cs typeface="Times New Roman"/>
              </a:rPr>
              <a:t>{NAME}, your October Newsletter: Dine Out for Good at Family Meal</a:t>
            </a:r>
            <a:endParaRPr lang="en-US" sz="950" dirty="0"/>
          </a:p>
          <a:p>
            <a:r>
              <a:rPr lang="en-US" sz="950" b="1" dirty="0">
                <a:latin typeface="Calibri Light"/>
                <a:cs typeface="Times New Roman"/>
              </a:rPr>
              <a:t> PH: </a:t>
            </a:r>
            <a:r>
              <a:rPr lang="en-US" sz="950" b="0" i="0" u="none" strike="noStrike" dirty="0">
                <a:solidFill>
                  <a:srgbClr val="2D2D2D"/>
                </a:solidFill>
                <a:effectLst/>
                <a:latin typeface="Calibri Light"/>
                <a:cs typeface="Times New Roman"/>
              </a:rPr>
              <a:t>Plus: See The Soul Rebels in Dallas, meet Shane in Atlanta, eat burgers in Seattle + more.</a:t>
            </a:r>
            <a:endParaRPr lang="en-US" sz="950" dirty="0">
              <a:latin typeface="Calibri Light"/>
              <a:cs typeface="Times New Roman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DE720756-EB5E-E25F-B700-0DFD2A3462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9819" y="2013399"/>
            <a:ext cx="3990760" cy="294302"/>
          </a:xfrm>
        </p:spPr>
        <p:txBody>
          <a:bodyPr>
            <a:normAutofit/>
          </a:bodyPr>
          <a:lstStyle/>
          <a:p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What We Like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54EF3BD-30E6-CF6F-C7C4-47BF947391F6}"/>
              </a:ext>
            </a:extLst>
          </p:cNvPr>
          <p:cNvSpPr txBox="1">
            <a:spLocks/>
          </p:cNvSpPr>
          <p:nvPr/>
        </p:nvSpPr>
        <p:spPr bwMode="auto">
          <a:xfrm>
            <a:off x="-69819" y="2875752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What We Wish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70C87FD-B83D-2634-0955-FFF202E858A5}"/>
              </a:ext>
            </a:extLst>
          </p:cNvPr>
          <p:cNvSpPr txBox="1">
            <a:spLocks/>
          </p:cNvSpPr>
          <p:nvPr/>
        </p:nvSpPr>
        <p:spPr bwMode="auto">
          <a:xfrm>
            <a:off x="-69819" y="3755265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What We Wonder</a:t>
            </a:r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8F6E8D-7F55-07BB-A3DF-A77D883DF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870" y="341443"/>
            <a:ext cx="1413383" cy="888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0F8B2E-2AF0-4B63-ED5E-6A0F837CBE2B}"/>
              </a:ext>
            </a:extLst>
          </p:cNvPr>
          <p:cNvSpPr txBox="1"/>
          <p:nvPr/>
        </p:nvSpPr>
        <p:spPr>
          <a:xfrm>
            <a:off x="378739" y="2275259"/>
            <a:ext cx="3093644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Communicates brand initiatives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Clean &amp; organized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E1E5C3-8F0B-B86C-1E47-2569842905C6}"/>
              </a:ext>
            </a:extLst>
          </p:cNvPr>
          <p:cNvSpPr txBox="1"/>
          <p:nvPr/>
        </p:nvSpPr>
        <p:spPr>
          <a:xfrm>
            <a:off x="378739" y="3129698"/>
            <a:ext cx="3093644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Create opportunity to increase brand loyalty 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through this communication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09EA01-53AE-D58B-DBC6-43EC9885CDCC}"/>
              </a:ext>
            </a:extLst>
          </p:cNvPr>
          <p:cNvSpPr txBox="1"/>
          <p:nvPr/>
        </p:nvSpPr>
        <p:spPr>
          <a:xfrm>
            <a:off x="378739" y="4007372"/>
            <a:ext cx="3093644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Is there enough brand initiative content to message monthly? (ex. Current messaging to donate to relief efforts in Syria &amp; Turkiye?)</a:t>
            </a:r>
          </a:p>
        </p:txBody>
      </p:sp>
    </p:spTree>
    <p:extLst>
      <p:ext uri="{BB962C8B-B14F-4D97-AF65-F5344CB8AC3E}">
        <p14:creationId xmlns:p14="http://schemas.microsoft.com/office/powerpoint/2010/main" val="1008017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E773-2DC2-D04C-99FC-849DE767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</a:t>
            </a:r>
            <a:r>
              <a:rPr lang="en-US" altLang="en-US" sz="2400" dirty="0"/>
              <a:t>irect Competitors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8A9B46-E3F0-224F-84C9-2A2CCA694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36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806A08-1D69-C9F3-D745-BE105FBC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1" y="89209"/>
            <a:ext cx="5133828" cy="4970850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8E2F61C-91D6-75A2-D124-623B144B0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6" y="87576"/>
            <a:ext cx="5151551" cy="4988011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EC3E36F7-E94D-CD9F-B57B-D6F3599F9402}"/>
              </a:ext>
            </a:extLst>
          </p:cNvPr>
          <p:cNvSpPr txBox="1">
            <a:spLocks/>
          </p:cNvSpPr>
          <p:nvPr/>
        </p:nvSpPr>
        <p:spPr bwMode="auto">
          <a:xfrm>
            <a:off x="5789066" y="1181724"/>
            <a:ext cx="2926933" cy="5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9pPr>
          </a:lstStyle>
          <a:p>
            <a:r>
              <a:rPr lang="en-US" sz="1100" b="1" dirty="0">
                <a:latin typeface="Calibri Light"/>
                <a:cs typeface="Times New Roman"/>
              </a:rPr>
              <a:t>SL: </a:t>
            </a:r>
            <a:r>
              <a:rPr lang="en-US" sz="1100" i="0" u="none" strike="noStrike" dirty="0">
                <a:solidFill>
                  <a:srgbClr val="2D2D2D"/>
                </a:solidFill>
                <a:effectLst/>
                <a:latin typeface="Calibri Light"/>
                <a:cs typeface="Times New Roman"/>
              </a:rPr>
              <a:t>February edition: Once-in-lifetime escapes, a Maldivian legend &amp; Asia discovery</a:t>
            </a:r>
            <a:endParaRPr lang="en-US" dirty="0"/>
          </a:p>
          <a:p>
            <a:r>
              <a:rPr lang="en-US" sz="1100" b="1" dirty="0">
                <a:latin typeface="Calibri Light"/>
                <a:cs typeface="Times New Roman"/>
              </a:rPr>
              <a:t> PH: </a:t>
            </a:r>
            <a:r>
              <a:rPr lang="en-US" sz="1100" b="0" i="0" u="none" strike="noStrike" dirty="0">
                <a:solidFill>
                  <a:srgbClr val="2D2D2D"/>
                </a:solidFill>
                <a:effectLst/>
                <a:latin typeface="Calibri Light"/>
                <a:cs typeface="Times New Roman"/>
              </a:rPr>
              <a:t>Inspire </a:t>
            </a:r>
            <a:r>
              <a:rPr lang="en-US" sz="1100" dirty="0">
                <a:solidFill>
                  <a:srgbClr val="2D2D2D"/>
                </a:solidFill>
                <a:latin typeface="Calibri Light"/>
                <a:cs typeface="Times New Roman"/>
              </a:rPr>
              <a:t>y</a:t>
            </a:r>
            <a:r>
              <a:rPr lang="en-US" sz="1100" b="0" i="0" u="none" strike="noStrike" dirty="0">
                <a:solidFill>
                  <a:srgbClr val="2D2D2D"/>
                </a:solidFill>
                <a:effectLst/>
                <a:latin typeface="Calibri Light"/>
                <a:cs typeface="Times New Roman"/>
              </a:rPr>
              <a:t>our journey.</a:t>
            </a:r>
            <a:endParaRPr lang="en-US" sz="1100" dirty="0">
              <a:latin typeface="Calibri Light"/>
              <a:cs typeface="Times New Roman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9E853DF-FE6D-8328-24C4-9E0A5CF3EA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1708" y="2022398"/>
            <a:ext cx="3990760" cy="294302"/>
          </a:xfrm>
        </p:spPr>
        <p:txBody>
          <a:bodyPr>
            <a:normAutofit/>
          </a:bodyPr>
          <a:lstStyle/>
          <a:p>
            <a:r>
              <a:rPr lang="en-US" sz="1300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What We Like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9F0CA2A-B1FF-B7B7-9288-A85BA7638312}"/>
              </a:ext>
            </a:extLst>
          </p:cNvPr>
          <p:cNvSpPr txBox="1">
            <a:spLocks/>
          </p:cNvSpPr>
          <p:nvPr/>
        </p:nvSpPr>
        <p:spPr bwMode="auto">
          <a:xfrm>
            <a:off x="5201708" y="2948559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What We Wish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DA08B68-5AD4-FC2F-4CA9-3BE9BDB8B330}"/>
              </a:ext>
            </a:extLst>
          </p:cNvPr>
          <p:cNvSpPr txBox="1">
            <a:spLocks/>
          </p:cNvSpPr>
          <p:nvPr/>
        </p:nvSpPr>
        <p:spPr bwMode="auto">
          <a:xfrm>
            <a:off x="5201708" y="3800245"/>
            <a:ext cx="3990760" cy="3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1200" b="0" i="0" kern="120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What We Wonder</a:t>
            </a: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D056C334-1496-8221-9016-7AF87353B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613" y="453726"/>
            <a:ext cx="1475188" cy="5521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B6F54E-4B8A-86A2-C5E1-DC28C68E5B03}"/>
              </a:ext>
            </a:extLst>
          </p:cNvPr>
          <p:cNvSpPr txBox="1"/>
          <p:nvPr/>
        </p:nvSpPr>
        <p:spPr>
          <a:xfrm>
            <a:off x="5451206" y="2261121"/>
            <a:ext cx="3489402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Vibrant &amp; engaging imagery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Mix of full-width &amp; 2-column modules to vary the layout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Mobile app download in footer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795DF3-4B1F-B81C-7AA3-9B21281921A8}"/>
              </a:ext>
            </a:extLst>
          </p:cNvPr>
          <p:cNvSpPr txBox="1"/>
          <p:nvPr/>
        </p:nvSpPr>
        <p:spPr>
          <a:xfrm>
            <a:off x="5626068" y="3189736"/>
            <a:ext cx="313989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Hotel feature module to spotlight new opening in a beautiful way to break up content  </a:t>
            </a:r>
            <a:endParaRPr lang="en-US" sz="1100" dirty="0">
              <a:solidFill>
                <a:schemeClr val="tx1"/>
              </a:solidFill>
              <a:latin typeface="SWISS 721 LIGHT BT" panose="020B0403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126311-5B36-B636-6F79-73AAE4006FEB}"/>
              </a:ext>
            </a:extLst>
          </p:cNvPr>
          <p:cNvSpPr txBox="1"/>
          <p:nvPr/>
        </p:nvSpPr>
        <p:spPr>
          <a:xfrm>
            <a:off x="5875566" y="4047279"/>
            <a:ext cx="2640895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 Light"/>
                <a:cs typeface="Calibri Light"/>
              </a:rPr>
              <a:t>Do members receive the benefits banner at the bottom? And if so, does it still get engagement?</a:t>
            </a:r>
            <a:r>
              <a:rPr lang="en-US" sz="900" dirty="0">
                <a:latin typeface="SWISS 721 LIGHT BT"/>
              </a:rPr>
              <a:t> </a:t>
            </a:r>
            <a:endParaRPr lang="en-US" sz="900" dirty="0">
              <a:latin typeface="SWISS 721 LIGH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0744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8C69"/>
      </a:accent1>
      <a:accent2>
        <a:srgbClr val="F9AF96"/>
      </a:accent2>
      <a:accent3>
        <a:srgbClr val="C7D5EB"/>
      </a:accent3>
      <a:accent4>
        <a:srgbClr val="F6DEA4"/>
      </a:accent4>
      <a:accent5>
        <a:srgbClr val="C3D8D5"/>
      </a:accent5>
      <a:accent6>
        <a:srgbClr val="FDF3EE"/>
      </a:accent6>
      <a:hlink>
        <a:srgbClr val="F88C69"/>
      </a:hlink>
      <a:folHlink>
        <a:srgbClr val="C7D5EB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8C69"/>
      </a:accent1>
      <a:accent2>
        <a:srgbClr val="F9AF96"/>
      </a:accent2>
      <a:accent3>
        <a:srgbClr val="C7D5EB"/>
      </a:accent3>
      <a:accent4>
        <a:srgbClr val="F6DEA4"/>
      </a:accent4>
      <a:accent5>
        <a:srgbClr val="C3D8D5"/>
      </a:accent5>
      <a:accent6>
        <a:srgbClr val="FDF3EE"/>
      </a:accent6>
      <a:hlink>
        <a:srgbClr val="F88C69"/>
      </a:hlink>
      <a:folHlink>
        <a:srgbClr val="C7D5EB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Visa theme">
      <a:dk1>
        <a:srgbClr val="000000"/>
      </a:dk1>
      <a:lt1>
        <a:srgbClr val="FFFFFF"/>
      </a:lt1>
      <a:dk2>
        <a:srgbClr val="1A1F71"/>
      </a:dk2>
      <a:lt2>
        <a:srgbClr val="5C5C5C"/>
      </a:lt2>
      <a:accent1>
        <a:srgbClr val="003EA9"/>
      </a:accent1>
      <a:accent2>
        <a:srgbClr val="0065EA"/>
      </a:accent2>
      <a:accent3>
        <a:srgbClr val="F7B600"/>
      </a:accent3>
      <a:accent4>
        <a:srgbClr val="FFD700"/>
      </a:accent4>
      <a:accent5>
        <a:srgbClr val="EF8400"/>
      </a:accent5>
      <a:accent6>
        <a:srgbClr val="75787B"/>
      </a:accent6>
      <a:hlink>
        <a:srgbClr val="F7B600"/>
      </a:hlink>
      <a:folHlink>
        <a:srgbClr val="EF8400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Visa theme">
      <a:dk1>
        <a:srgbClr val="000000"/>
      </a:dk1>
      <a:lt1>
        <a:srgbClr val="FFFFFF"/>
      </a:lt1>
      <a:dk2>
        <a:srgbClr val="1A1F71"/>
      </a:dk2>
      <a:lt2>
        <a:srgbClr val="5C5C5C"/>
      </a:lt2>
      <a:accent1>
        <a:srgbClr val="003EA9"/>
      </a:accent1>
      <a:accent2>
        <a:srgbClr val="0065EA"/>
      </a:accent2>
      <a:accent3>
        <a:srgbClr val="F7B600"/>
      </a:accent3>
      <a:accent4>
        <a:srgbClr val="FFD700"/>
      </a:accent4>
      <a:accent5>
        <a:srgbClr val="EF8400"/>
      </a:accent5>
      <a:accent6>
        <a:srgbClr val="75787B"/>
      </a:accent6>
      <a:hlink>
        <a:srgbClr val="F7B600"/>
      </a:hlink>
      <a:folHlink>
        <a:srgbClr val="EF8400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7B0DAAA9FAA84AA32BC0FF4E85663E" ma:contentTypeVersion="14" ma:contentTypeDescription="Create a new document." ma:contentTypeScope="" ma:versionID="68a0eaf1c8d5f4b41b590bab1c901b6c">
  <xsd:schema xmlns:xsd="http://www.w3.org/2001/XMLSchema" xmlns:xs="http://www.w3.org/2001/XMLSchema" xmlns:p="http://schemas.microsoft.com/office/2006/metadata/properties" xmlns:ns2="e393771f-f78d-44ca-9c5d-835c18177310" xmlns:ns3="452f943d-cc22-4112-b2ac-c9f14b25d148" targetNamespace="http://schemas.microsoft.com/office/2006/metadata/properties" ma:root="true" ma:fieldsID="5870c3e66ada9727d3cc6d5f45d0ada5" ns2:_="" ns3:_="">
    <xsd:import namespace="e393771f-f78d-44ca-9c5d-835c18177310"/>
    <xsd:import namespace="452f943d-cc22-4112-b2ac-c9f14b25d1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93771f-f78d-44ca-9c5d-835c181773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b031a1b-67a0-4c61-8f75-975776b465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f943d-cc22-4112-b2ac-c9f14b25d14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ed84d53-8fe1-440d-8495-48d61547fa3f}" ma:internalName="TaxCatchAll" ma:showField="CatchAllData" ma:web="452f943d-cc22-4112-b2ac-c9f14b25d1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93771f-f78d-44ca-9c5d-835c18177310">
      <Terms xmlns="http://schemas.microsoft.com/office/infopath/2007/PartnerControls"/>
    </lcf76f155ced4ddcb4097134ff3c332f>
    <TaxCatchAll xmlns="452f943d-cc22-4112-b2ac-c9f14b25d148" xsi:nil="true"/>
    <SharedWithUsers xmlns="452f943d-cc22-4112-b2ac-c9f14b25d148">
      <UserInfo>
        <DisplayName>DA - Marriott Bonvoy Members</DisplayName>
        <AccountId>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1E68CE-8804-464C-9129-169F5FF2E3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93771f-f78d-44ca-9c5d-835c18177310"/>
    <ds:schemaRef ds:uri="452f943d-cc22-4112-b2ac-c9f14b25d1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07912D-FD92-4EC3-9AAD-1F4B379DEC6E}">
  <ds:schemaRefs>
    <ds:schemaRef ds:uri="452f943d-cc22-4112-b2ac-c9f14b25d148"/>
    <ds:schemaRef ds:uri="e393771f-f78d-44ca-9c5d-835c181773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8060909-969A-44A6-AE1F-00EF54D015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1879</Words>
  <Application>Microsoft Office PowerPoint</Application>
  <PresentationFormat>On-screen Show (16:9)</PresentationFormat>
  <Paragraphs>323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1_Office Theme</vt:lpstr>
      <vt:lpstr>Office Theme</vt:lpstr>
      <vt:lpstr>Marriott &amp; Data Axle MAU Foundation Work Session</vt:lpstr>
      <vt:lpstr>Today, we will discuss…</vt:lpstr>
      <vt:lpstr>Let's review our direct &amp; indirect competitors' monthly member communications </vt:lpstr>
      <vt:lpstr>Direct Competitors</vt:lpstr>
      <vt:lpstr>PowerPoint Presentation</vt:lpstr>
      <vt:lpstr>PowerPoint Presentation</vt:lpstr>
      <vt:lpstr>PowerPoint Presentation</vt:lpstr>
      <vt:lpstr>Indirect Competitors</vt:lpstr>
      <vt:lpstr>PowerPoint Presentation</vt:lpstr>
      <vt:lpstr>PowerPoint Presentation</vt:lpstr>
      <vt:lpstr>PowerPoint Presentation</vt:lpstr>
      <vt:lpstr>Inspiration &amp; Thought Starters</vt:lpstr>
      <vt:lpstr>Enhanced Personalization </vt:lpstr>
      <vt:lpstr>Enhanced Personalization </vt:lpstr>
      <vt:lpstr>Enjoyable, Scroll-worthy Content</vt:lpstr>
      <vt:lpstr>Brand Loyalty </vt:lpstr>
      <vt:lpstr>Brand Loyalty </vt:lpstr>
      <vt:lpstr>Brand Education</vt:lpstr>
      <vt:lpstr>Brand Education</vt:lpstr>
      <vt:lpstr>Hierarchy &amp; Tone </vt:lpstr>
      <vt:lpstr>Interactivity </vt:lpstr>
      <vt:lpstr>Ongoing Feedback  </vt:lpstr>
      <vt:lpstr>Strategy</vt:lpstr>
      <vt:lpstr>Work Session Overview</vt:lpstr>
      <vt:lpstr>Core MAU Business Objectives</vt:lpstr>
      <vt:lpstr>Core MAU Program Goals  </vt:lpstr>
      <vt:lpstr>Core MAU Program Goals</vt:lpstr>
      <vt:lpstr>Core MAU Campaign Strategy</vt:lpstr>
      <vt:lpstr>New Key Segment Opportunities   </vt:lpstr>
      <vt:lpstr>Test &amp; Learn Agenda | Approach </vt:lpstr>
      <vt:lpstr>Test &amp; Learn Whiteboard | Building Pride &amp; Growing Engagement </vt:lpstr>
      <vt:lpstr>Process</vt:lpstr>
      <vt:lpstr>Submissions</vt:lpstr>
      <vt:lpstr>Grid</vt:lpstr>
      <vt:lpstr>Design</vt:lpstr>
      <vt:lpstr>Data</vt:lpstr>
      <vt:lpstr>Next Steps 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[DRAFT] 2022 Predictive Marketing Assessment Opportunities Presentation</dc:title>
  <dc:creator>Erica Huntley</dc:creator>
  <cp:lastModifiedBy>Diana Strandberg</cp:lastModifiedBy>
  <cp:revision>2</cp:revision>
  <dcterms:created xsi:type="dcterms:W3CDTF">2022-09-02T17:42:36Z</dcterms:created>
  <dcterms:modified xsi:type="dcterms:W3CDTF">2023-07-14T19:12:00Z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0x0101002F7B0DAAA9FAA84AA32BC0FF4E85663E</vt:lpwstr>
  </property>
</Properties>
</file>