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1"/>
  </p:sldMasterIdLst>
  <p:notesMasterIdLst>
    <p:notesMasterId r:id="rId41"/>
  </p:notesMasterIdLst>
  <p:handoutMasterIdLst>
    <p:handoutMasterId r:id="rId42"/>
  </p:handoutMasterIdLst>
  <p:sldIdLst>
    <p:sldId id="460" r:id="rId2"/>
    <p:sldId id="464" r:id="rId3"/>
    <p:sldId id="484" r:id="rId4"/>
    <p:sldId id="485" r:id="rId5"/>
    <p:sldId id="476" r:id="rId6"/>
    <p:sldId id="494" r:id="rId7"/>
    <p:sldId id="495" r:id="rId8"/>
    <p:sldId id="477" r:id="rId9"/>
    <p:sldId id="478" r:id="rId10"/>
    <p:sldId id="471" r:id="rId11"/>
    <p:sldId id="463" r:id="rId12"/>
    <p:sldId id="479" r:id="rId13"/>
    <p:sldId id="481" r:id="rId14"/>
    <p:sldId id="480" r:id="rId15"/>
    <p:sldId id="510" r:id="rId16"/>
    <p:sldId id="486" r:id="rId17"/>
    <p:sldId id="488" r:id="rId18"/>
    <p:sldId id="509" r:id="rId19"/>
    <p:sldId id="490" r:id="rId20"/>
    <p:sldId id="491" r:id="rId21"/>
    <p:sldId id="472" r:id="rId22"/>
    <p:sldId id="475" r:id="rId23"/>
    <p:sldId id="511" r:id="rId24"/>
    <p:sldId id="466" r:id="rId25"/>
    <p:sldId id="467" r:id="rId26"/>
    <p:sldId id="469" r:id="rId27"/>
    <p:sldId id="496" r:id="rId28"/>
    <p:sldId id="497" r:id="rId29"/>
    <p:sldId id="499" r:id="rId30"/>
    <p:sldId id="500" r:id="rId31"/>
    <p:sldId id="501" r:id="rId32"/>
    <p:sldId id="502" r:id="rId33"/>
    <p:sldId id="508" r:id="rId34"/>
    <p:sldId id="503" r:id="rId35"/>
    <p:sldId id="504" r:id="rId36"/>
    <p:sldId id="512" r:id="rId37"/>
    <p:sldId id="505" r:id="rId38"/>
    <p:sldId id="506" r:id="rId39"/>
    <p:sldId id="507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A43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59" autoAdjust="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1856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7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handoutMaster" Target="handoutMasters/handoutMaster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0F58A6-BCF0-4849-B2FE-BC9F544B5A81}" type="datetime1">
              <a:rPr lang="en-US" smtClean="0"/>
              <a:t>3/4/16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150645-566B-E941-B0E2-BEC9B397D13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16520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55291D-8670-3444-AE58-9C0D319D9902}" type="datetime1">
              <a:rPr lang="en-US" smtClean="0"/>
              <a:t>3/4/16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A09C79-3732-F147-A395-E24085EF7B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5129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3661772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3661772" y="0"/>
            <a:ext cx="5482228" cy="6858000"/>
          </a:xfrm>
          <a:prstGeom prst="rect">
            <a:avLst/>
          </a:prstGeom>
          <a:solidFill>
            <a:schemeClr val="accent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 Rounded MT Bold"/>
            </a:endParaRPr>
          </a:p>
        </p:txBody>
      </p:sp>
      <p:sp>
        <p:nvSpPr>
          <p:cNvPr id="24" name="Title 23"/>
          <p:cNvSpPr>
            <a:spLocks noGrp="1"/>
          </p:cNvSpPr>
          <p:nvPr>
            <p:ph type="title" hasCustomPrompt="1"/>
          </p:nvPr>
        </p:nvSpPr>
        <p:spPr>
          <a:xfrm>
            <a:off x="3976962" y="914400"/>
            <a:ext cx="4801278" cy="553998"/>
          </a:xfrm>
        </p:spPr>
        <p:txBody>
          <a:bodyPr wrap="square" lIns="0" tIns="0" rIns="0" bIns="0" anchor="t" anchorCtr="0">
            <a:spAutoFit/>
          </a:bodyPr>
          <a:lstStyle>
            <a:lvl1pPr marL="0" indent="0" algn="r">
              <a:defRPr lang="en-US" sz="3600" b="1" kern="1200" dirty="0" smtClean="0">
                <a:solidFill>
                  <a:srgbClr val="FFFFFF"/>
                </a:solidFill>
                <a:latin typeface="Arial Rounded MT Bold"/>
                <a:ea typeface="+mn-ea"/>
                <a:cs typeface="+mn-cs"/>
              </a:defRPr>
            </a:lvl1pPr>
          </a:lstStyle>
          <a:p>
            <a:r>
              <a:rPr lang="en-US" dirty="0" smtClean="0"/>
              <a:t>Title</a:t>
            </a:r>
            <a:endParaRPr lang="en-US" dirty="0"/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0" hasCustomPrompt="1"/>
          </p:nvPr>
        </p:nvSpPr>
        <p:spPr>
          <a:xfrm>
            <a:off x="3976962" y="3136900"/>
            <a:ext cx="4801278" cy="338554"/>
          </a:xfrm>
        </p:spPr>
        <p:txBody>
          <a:bodyPr wrap="square" lIns="0" tIns="0" rIns="0" bIns="0" anchor="t" anchorCtr="0">
            <a:spAutoFit/>
          </a:bodyPr>
          <a:lstStyle>
            <a:lvl1pPr marL="0" indent="0" algn="r">
              <a:buNone/>
              <a:defRPr sz="220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Author Name</a:t>
            </a:r>
          </a:p>
        </p:txBody>
      </p:sp>
      <p:sp>
        <p:nvSpPr>
          <p:cNvPr id="30" name="Text Placeholder 28"/>
          <p:cNvSpPr>
            <a:spLocks noGrp="1"/>
          </p:cNvSpPr>
          <p:nvPr>
            <p:ph type="body" sz="quarter" idx="11" hasCustomPrompt="1"/>
          </p:nvPr>
        </p:nvSpPr>
        <p:spPr>
          <a:xfrm>
            <a:off x="3976962" y="3488690"/>
            <a:ext cx="4801278" cy="307777"/>
          </a:xfrm>
        </p:spPr>
        <p:txBody>
          <a:bodyPr wrap="square" lIns="0" tIns="0" rIns="0" bIns="0" anchor="t" anchorCtr="0">
            <a:spAutoFit/>
          </a:bodyPr>
          <a:lstStyle>
            <a:lvl1pPr marL="0" indent="0" algn="r">
              <a:buNone/>
              <a:defRPr sz="2000" b="0" baseline="0">
                <a:solidFill>
                  <a:srgbClr val="E2EDC3"/>
                </a:solidFill>
              </a:defRPr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240" y="5805932"/>
            <a:ext cx="1905000" cy="673100"/>
          </a:xfrm>
          <a:prstGeom prst="rect">
            <a:avLst/>
          </a:prstGeom>
        </p:spPr>
      </p:pic>
      <p:sp>
        <p:nvSpPr>
          <p:cNvPr id="8" name="Text Placehold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3976962" y="3918088"/>
            <a:ext cx="4801278" cy="246221"/>
          </a:xfrm>
        </p:spPr>
        <p:txBody>
          <a:bodyPr wrap="square" lIns="0" tIns="0" rIns="0" bIns="0" anchor="t" anchorCtr="0">
            <a:spAutoFit/>
          </a:bodyPr>
          <a:lstStyle>
            <a:lvl1pPr marL="0" indent="0" algn="r">
              <a:buNone/>
              <a:defRPr sz="1600" b="0" baseline="0">
                <a:solidFill>
                  <a:srgbClr val="E2EDC3"/>
                </a:solidFill>
              </a:defRPr>
            </a:lvl1pPr>
          </a:lstStyle>
          <a:p>
            <a:pPr lvl="0"/>
            <a:r>
              <a:rPr lang="en-US" dirty="0" smtClean="0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38889125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457200" y="1503461"/>
            <a:ext cx="8229600" cy="0"/>
          </a:xfrm>
          <a:prstGeom prst="line">
            <a:avLst/>
          </a:prstGeom>
          <a:ln w="3175" cmpd="sng">
            <a:solidFill>
              <a:schemeClr val="accent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yes_social-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30591"/>
            <a:ext cx="395668" cy="395668"/>
          </a:xfrm>
          <a:prstGeom prst="rect">
            <a:avLst/>
          </a:prstGeom>
        </p:spPr>
      </p:pic>
      <p:cxnSp>
        <p:nvCxnSpPr>
          <p:cNvPr id="11" name="Straight Connector 10"/>
          <p:cNvCxnSpPr/>
          <p:nvPr userDrawn="1"/>
        </p:nvCxnSpPr>
        <p:spPr>
          <a:xfrm>
            <a:off x="457200" y="6227447"/>
            <a:ext cx="8229600" cy="0"/>
          </a:xfrm>
          <a:prstGeom prst="line">
            <a:avLst/>
          </a:prstGeom>
          <a:ln w="635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7301805" y="6413009"/>
            <a:ext cx="1384995" cy="230832"/>
          </a:xfrm>
          <a:prstGeom prst="rect">
            <a:avLst/>
          </a:prstGeom>
        </p:spPr>
        <p:txBody>
          <a:bodyPr wrap="none" lIns="0" rIns="0" anchor="ctr">
            <a:spAutoFit/>
          </a:bodyPr>
          <a:lstStyle/>
          <a:p>
            <a:pPr algn="r"/>
            <a:r>
              <a:rPr lang="en-US" sz="900" b="1" dirty="0" smtClean="0">
                <a:solidFill>
                  <a:schemeClr val="accent4"/>
                </a:solidFill>
              </a:rPr>
              <a:t>Yesmail Confidential   </a:t>
            </a:r>
            <a:fld id="{695F88B7-84E1-CD46-BD7E-5091E4B7BE30}" type="slidenum">
              <a:rPr lang="en-US" sz="900" b="1" smtClean="0">
                <a:solidFill>
                  <a:schemeClr val="accent1"/>
                </a:solidFill>
              </a:rPr>
              <a:pPr algn="r"/>
              <a:t>‹#›</a:t>
            </a:fld>
            <a:endParaRPr lang="en-US" sz="900" b="1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523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" name="Picture 7" descr="yes_social-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30591"/>
            <a:ext cx="395668" cy="39566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457200" y="6227447"/>
            <a:ext cx="8229600" cy="0"/>
          </a:xfrm>
          <a:prstGeom prst="line">
            <a:avLst/>
          </a:prstGeom>
          <a:ln w="635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7301805" y="6413009"/>
            <a:ext cx="1384995" cy="230832"/>
          </a:xfrm>
          <a:prstGeom prst="rect">
            <a:avLst/>
          </a:prstGeom>
        </p:spPr>
        <p:txBody>
          <a:bodyPr wrap="none" lIns="0" rIns="0" anchor="ctr">
            <a:spAutoFit/>
          </a:bodyPr>
          <a:lstStyle/>
          <a:p>
            <a:pPr algn="r"/>
            <a:r>
              <a:rPr lang="en-US" sz="900" b="1" dirty="0" smtClean="0">
                <a:solidFill>
                  <a:schemeClr val="accent4"/>
                </a:solidFill>
              </a:rPr>
              <a:t>Yesmail Confidential   </a:t>
            </a:r>
            <a:fld id="{695F88B7-84E1-CD46-BD7E-5091E4B7BE30}" type="slidenum">
              <a:rPr lang="en-US" sz="900" b="1" smtClean="0">
                <a:solidFill>
                  <a:schemeClr val="accent1"/>
                </a:solidFill>
              </a:rPr>
              <a:pPr algn="r"/>
              <a:t>‹#›</a:t>
            </a:fld>
            <a:endParaRPr lang="en-US" sz="900" b="1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320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Pag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es-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499" y="4467404"/>
            <a:ext cx="3810000" cy="2540000"/>
          </a:xfrm>
          <a:prstGeom prst="rect">
            <a:avLst/>
          </a:prstGeom>
        </p:spPr>
      </p:pic>
      <p:sp>
        <p:nvSpPr>
          <p:cNvPr id="5" name="Title 11"/>
          <p:cNvSpPr>
            <a:spLocks noGrp="1"/>
          </p:cNvSpPr>
          <p:nvPr>
            <p:ph type="title"/>
          </p:nvPr>
        </p:nvSpPr>
        <p:spPr>
          <a:xfrm>
            <a:off x="457200" y="1551143"/>
            <a:ext cx="8229600" cy="707886"/>
          </a:xfrm>
        </p:spPr>
        <p:txBody>
          <a:bodyPr anchor="b" anchorCtr="0">
            <a:spAutoFit/>
          </a:bodyPr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Text Placeholder 28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3136900"/>
            <a:ext cx="8229600" cy="338554"/>
          </a:xfr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None/>
              <a:defRPr sz="2200" b="1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 smtClean="0"/>
              <a:t>Author Name</a:t>
            </a:r>
          </a:p>
        </p:txBody>
      </p:sp>
      <p:sp>
        <p:nvSpPr>
          <p:cNvPr id="8" name="Text Placeholder 28"/>
          <p:cNvSpPr>
            <a:spLocks noGrp="1"/>
          </p:cNvSpPr>
          <p:nvPr>
            <p:ph type="body" sz="quarter" idx="11" hasCustomPrompt="1"/>
          </p:nvPr>
        </p:nvSpPr>
        <p:spPr>
          <a:xfrm>
            <a:off x="457200" y="3488690"/>
            <a:ext cx="8229600" cy="307777"/>
          </a:xfr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None/>
              <a:defRPr sz="2000" b="0" baseline="0">
                <a:solidFill>
                  <a:srgbClr val="E2EDC3"/>
                </a:solidFill>
              </a:defRPr>
            </a:lvl1pPr>
          </a:lstStyle>
          <a:p>
            <a:pPr lvl="0"/>
            <a:r>
              <a:rPr lang="en-US" dirty="0" smtClean="0"/>
              <a:t>Phone</a:t>
            </a:r>
          </a:p>
        </p:txBody>
      </p:sp>
      <p:sp>
        <p:nvSpPr>
          <p:cNvPr id="9" name="Text Placehold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457200" y="3804236"/>
            <a:ext cx="8229600" cy="307777"/>
          </a:xfrm>
        </p:spPr>
        <p:txBody>
          <a:bodyPr wrap="square" lIns="0" tIns="0" rIns="0" bIns="0" anchor="t" anchorCtr="0">
            <a:spAutoFit/>
          </a:bodyPr>
          <a:lstStyle>
            <a:lvl1pPr marL="0" indent="0" algn="l">
              <a:buNone/>
              <a:defRPr sz="2000" b="0" baseline="0">
                <a:solidFill>
                  <a:srgbClr val="E2EDC3"/>
                </a:solidFill>
              </a:defRPr>
            </a:lvl1pPr>
          </a:lstStyle>
          <a:p>
            <a:pPr lvl="0"/>
            <a:r>
              <a:rPr lang="en-US" dirty="0" smtClean="0"/>
              <a:t>Email</a:t>
            </a:r>
          </a:p>
        </p:txBody>
      </p:sp>
    </p:spTree>
    <p:extLst>
      <p:ext uri="{BB962C8B-B14F-4D97-AF65-F5344CB8AC3E}">
        <p14:creationId xmlns:p14="http://schemas.microsoft.com/office/powerpoint/2010/main" val="2013532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5" name="Straight Connector 4"/>
          <p:cNvCxnSpPr/>
          <p:nvPr userDrawn="1"/>
        </p:nvCxnSpPr>
        <p:spPr>
          <a:xfrm>
            <a:off x="457200" y="1336341"/>
            <a:ext cx="8229600" cy="0"/>
          </a:xfrm>
          <a:prstGeom prst="line">
            <a:avLst/>
          </a:prstGeom>
          <a:ln w="3175" cmpd="sng">
            <a:solidFill>
              <a:schemeClr val="accent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yes_social-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30591"/>
            <a:ext cx="395668" cy="395668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457200" y="6227447"/>
            <a:ext cx="8229600" cy="0"/>
          </a:xfrm>
          <a:prstGeom prst="line">
            <a:avLst/>
          </a:prstGeom>
          <a:ln w="635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8545736" y="6413009"/>
            <a:ext cx="141064" cy="230832"/>
          </a:xfrm>
          <a:prstGeom prst="rect">
            <a:avLst/>
          </a:prstGeom>
        </p:spPr>
        <p:txBody>
          <a:bodyPr wrap="none" lIns="0" rIns="0" anchor="ctr">
            <a:spAutoFit/>
          </a:bodyPr>
          <a:lstStyle/>
          <a:p>
            <a:pPr algn="r"/>
            <a:fld id="{695F88B7-84E1-CD46-BD7E-5091E4B7BE30}" type="slidenum">
              <a:rPr lang="en-US" sz="900" b="1" smtClean="0">
                <a:solidFill>
                  <a:schemeClr val="accent1"/>
                </a:solidFill>
              </a:rPr>
              <a:pPr algn="r"/>
              <a:t>‹#›</a:t>
            </a:fld>
            <a:endParaRPr lang="en-US" sz="900" b="1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8982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 Divi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es-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499" y="4467404"/>
            <a:ext cx="3810000" cy="2540000"/>
          </a:xfrm>
          <a:prstGeom prst="rect">
            <a:avLst/>
          </a:prstGeom>
        </p:spPr>
      </p:pic>
      <p:sp>
        <p:nvSpPr>
          <p:cNvPr id="5" name="Title 11"/>
          <p:cNvSpPr>
            <a:spLocks noGrp="1"/>
          </p:cNvSpPr>
          <p:nvPr>
            <p:ph type="title"/>
          </p:nvPr>
        </p:nvSpPr>
        <p:spPr>
          <a:xfrm>
            <a:off x="457200" y="1489588"/>
            <a:ext cx="8229600" cy="769441"/>
          </a:xfrm>
        </p:spPr>
        <p:txBody>
          <a:bodyPr anchor="b" anchorCtr="0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000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76907"/>
            <a:ext cx="8229600" cy="1500187"/>
          </a:xfrm>
        </p:spPr>
        <p:txBody>
          <a:bodyPr anchor="t" anchorCtr="0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1489588"/>
            <a:ext cx="8229600" cy="769441"/>
          </a:xfrm>
        </p:spPr>
        <p:txBody>
          <a:bodyPr anchor="b" anchorCtr="0">
            <a:sp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0134" y="4467404"/>
            <a:ext cx="373673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7595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1503461"/>
            <a:ext cx="8229600" cy="0"/>
          </a:xfrm>
          <a:prstGeom prst="line">
            <a:avLst/>
          </a:prstGeom>
          <a:ln w="3175" cmpd="sng">
            <a:solidFill>
              <a:schemeClr val="accent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yes_social-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30591"/>
            <a:ext cx="395668" cy="395668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457200" y="6227447"/>
            <a:ext cx="8229600" cy="0"/>
          </a:xfrm>
          <a:prstGeom prst="line">
            <a:avLst/>
          </a:prstGeom>
          <a:ln w="635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7301805" y="6413009"/>
            <a:ext cx="1384995" cy="230832"/>
          </a:xfrm>
          <a:prstGeom prst="rect">
            <a:avLst/>
          </a:prstGeom>
        </p:spPr>
        <p:txBody>
          <a:bodyPr wrap="none" lIns="0" rIns="0" anchor="ctr">
            <a:spAutoFit/>
          </a:bodyPr>
          <a:lstStyle/>
          <a:p>
            <a:pPr algn="r"/>
            <a:r>
              <a:rPr lang="en-US" sz="900" b="1" dirty="0" smtClean="0">
                <a:solidFill>
                  <a:schemeClr val="accent4"/>
                </a:solidFill>
              </a:rPr>
              <a:t>Yesmail Confidential   </a:t>
            </a:r>
            <a:fld id="{695F88B7-84E1-CD46-BD7E-5091E4B7BE30}" type="slidenum">
              <a:rPr lang="en-US" sz="900" b="1" smtClean="0">
                <a:solidFill>
                  <a:schemeClr val="accent1"/>
                </a:solidFill>
              </a:rPr>
              <a:pPr algn="r"/>
              <a:t>‹#›</a:t>
            </a:fld>
            <a:endParaRPr lang="en-US" sz="900" b="1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267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7200" y="1503461"/>
            <a:ext cx="8229600" cy="0"/>
          </a:xfrm>
          <a:prstGeom prst="line">
            <a:avLst/>
          </a:prstGeom>
          <a:ln w="3175" cmpd="sng">
            <a:solidFill>
              <a:schemeClr val="accent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yes_social-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30591"/>
            <a:ext cx="395668" cy="395668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457200" y="6227447"/>
            <a:ext cx="8229600" cy="0"/>
          </a:xfrm>
          <a:prstGeom prst="line">
            <a:avLst/>
          </a:prstGeom>
          <a:ln w="635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 userDrawn="1"/>
        </p:nvSpPr>
        <p:spPr>
          <a:xfrm>
            <a:off x="7301805" y="6413009"/>
            <a:ext cx="1384995" cy="230832"/>
          </a:xfrm>
          <a:prstGeom prst="rect">
            <a:avLst/>
          </a:prstGeom>
        </p:spPr>
        <p:txBody>
          <a:bodyPr wrap="none" lIns="0" rIns="0" anchor="ctr">
            <a:spAutoFit/>
          </a:bodyPr>
          <a:lstStyle/>
          <a:p>
            <a:pPr algn="r"/>
            <a:r>
              <a:rPr lang="en-US" sz="900" b="1" dirty="0" smtClean="0">
                <a:solidFill>
                  <a:schemeClr val="accent4"/>
                </a:solidFill>
              </a:rPr>
              <a:t>Yesmail Confidential   </a:t>
            </a:r>
            <a:fld id="{695F88B7-84E1-CD46-BD7E-5091E4B7BE30}" type="slidenum">
              <a:rPr lang="en-US" sz="900" b="1" smtClean="0">
                <a:solidFill>
                  <a:schemeClr val="accent1"/>
                </a:solidFill>
              </a:rPr>
              <a:pPr algn="r"/>
              <a:t>‹#›</a:t>
            </a:fld>
            <a:endParaRPr lang="en-US" sz="900" b="1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0914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57200" y="1503461"/>
            <a:ext cx="8229600" cy="0"/>
          </a:xfrm>
          <a:prstGeom prst="line">
            <a:avLst/>
          </a:prstGeom>
          <a:ln w="3175" cmpd="sng">
            <a:solidFill>
              <a:schemeClr val="accent4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yes_social-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30591"/>
            <a:ext cx="395668" cy="395668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457200" y="6227447"/>
            <a:ext cx="8229600" cy="0"/>
          </a:xfrm>
          <a:prstGeom prst="line">
            <a:avLst/>
          </a:prstGeom>
          <a:ln w="635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7301805" y="6413009"/>
            <a:ext cx="1384995" cy="230832"/>
          </a:xfrm>
          <a:prstGeom prst="rect">
            <a:avLst/>
          </a:prstGeom>
        </p:spPr>
        <p:txBody>
          <a:bodyPr wrap="none" lIns="0" rIns="0" anchor="ctr">
            <a:spAutoFit/>
          </a:bodyPr>
          <a:lstStyle/>
          <a:p>
            <a:pPr algn="r"/>
            <a:r>
              <a:rPr lang="en-US" sz="900" b="1" dirty="0" smtClean="0">
                <a:solidFill>
                  <a:schemeClr val="accent4"/>
                </a:solidFill>
              </a:rPr>
              <a:t>Yesmail Confidential   </a:t>
            </a:r>
            <a:fld id="{695F88B7-84E1-CD46-BD7E-5091E4B7BE30}" type="slidenum">
              <a:rPr lang="en-US" sz="900" b="1" smtClean="0">
                <a:solidFill>
                  <a:schemeClr val="accent1"/>
                </a:solidFill>
              </a:rPr>
              <a:pPr algn="r"/>
              <a:t>‹#›</a:t>
            </a:fld>
            <a:endParaRPr lang="en-US" sz="900" b="1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5755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9" name="Picture 8" descr="yes_social-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30591"/>
            <a:ext cx="395668" cy="395668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457200" y="6227447"/>
            <a:ext cx="8229600" cy="0"/>
          </a:xfrm>
          <a:prstGeom prst="line">
            <a:avLst/>
          </a:prstGeom>
          <a:ln w="635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7301805" y="6413009"/>
            <a:ext cx="1384995" cy="230832"/>
          </a:xfrm>
          <a:prstGeom prst="rect">
            <a:avLst/>
          </a:prstGeom>
        </p:spPr>
        <p:txBody>
          <a:bodyPr wrap="none" lIns="0" rIns="0" anchor="ctr">
            <a:spAutoFit/>
          </a:bodyPr>
          <a:lstStyle/>
          <a:p>
            <a:pPr algn="r"/>
            <a:r>
              <a:rPr lang="en-US" sz="900" b="1" dirty="0" smtClean="0">
                <a:solidFill>
                  <a:schemeClr val="accent4"/>
                </a:solidFill>
              </a:rPr>
              <a:t>Yesmail Confidential   </a:t>
            </a:r>
            <a:fld id="{695F88B7-84E1-CD46-BD7E-5091E4B7BE30}" type="slidenum">
              <a:rPr lang="en-US" sz="900" b="1" smtClean="0">
                <a:solidFill>
                  <a:schemeClr val="accent1"/>
                </a:solidFill>
              </a:rPr>
              <a:pPr algn="r"/>
              <a:t>‹#›</a:t>
            </a:fld>
            <a:endParaRPr lang="en-US" sz="900" b="1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495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9" name="Picture 8" descr="yes_social-rgb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6330591"/>
            <a:ext cx="395668" cy="395668"/>
          </a:xfrm>
          <a:prstGeom prst="rect">
            <a:avLst/>
          </a:prstGeom>
        </p:spPr>
      </p:pic>
      <p:cxnSp>
        <p:nvCxnSpPr>
          <p:cNvPr id="10" name="Straight Connector 9"/>
          <p:cNvCxnSpPr/>
          <p:nvPr userDrawn="1"/>
        </p:nvCxnSpPr>
        <p:spPr>
          <a:xfrm>
            <a:off x="457200" y="6227447"/>
            <a:ext cx="8229600" cy="0"/>
          </a:xfrm>
          <a:prstGeom prst="line">
            <a:avLst/>
          </a:prstGeom>
          <a:ln w="6350" cmpd="sng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 userDrawn="1"/>
        </p:nvSpPr>
        <p:spPr>
          <a:xfrm>
            <a:off x="7301805" y="6413009"/>
            <a:ext cx="1384995" cy="230832"/>
          </a:xfrm>
          <a:prstGeom prst="rect">
            <a:avLst/>
          </a:prstGeom>
        </p:spPr>
        <p:txBody>
          <a:bodyPr wrap="none" lIns="0" rIns="0" anchor="ctr">
            <a:spAutoFit/>
          </a:bodyPr>
          <a:lstStyle/>
          <a:p>
            <a:pPr algn="r"/>
            <a:r>
              <a:rPr lang="en-US" sz="900" b="1" dirty="0" smtClean="0">
                <a:solidFill>
                  <a:schemeClr val="accent4"/>
                </a:solidFill>
              </a:rPr>
              <a:t>Yesmail Confidential   </a:t>
            </a:r>
            <a:fld id="{695F88B7-84E1-CD46-BD7E-5091E4B7BE30}" type="slidenum">
              <a:rPr lang="en-US" sz="900" b="1" smtClean="0">
                <a:solidFill>
                  <a:schemeClr val="accent1"/>
                </a:solidFill>
              </a:rPr>
              <a:pPr algn="r"/>
              <a:t>‹#›</a:t>
            </a:fld>
            <a:endParaRPr lang="en-US" sz="900" b="1" dirty="0" smtClean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71899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61417"/>
            <a:ext cx="8229600" cy="769441"/>
          </a:xfrm>
          <a:prstGeom prst="rect">
            <a:avLst/>
          </a:prstGeom>
        </p:spPr>
        <p:txBody>
          <a:bodyPr vert="horz" lIns="0" tIns="45720" rIns="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  <a:p>
            <a:pPr lvl="5"/>
            <a:r>
              <a:rPr lang="en-US" dirty="0" smtClean="0"/>
              <a:t>Sixth Level</a:t>
            </a:r>
          </a:p>
          <a:p>
            <a:pPr lvl="6"/>
            <a:r>
              <a:rPr lang="en-US" dirty="0" smtClean="0"/>
              <a:t>Seventh Level</a:t>
            </a:r>
          </a:p>
          <a:p>
            <a:pPr lvl="7"/>
            <a:r>
              <a:rPr lang="en-US" dirty="0" smtClean="0"/>
              <a:t>Eight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495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86" r:id="rId3"/>
    <p:sldLayoutId id="2147483675" r:id="rId4"/>
    <p:sldLayoutId id="2147483676" r:id="rId5"/>
    <p:sldLayoutId id="2147483677" r:id="rId6"/>
    <p:sldLayoutId id="2147483678" r:id="rId7"/>
    <p:sldLayoutId id="2147483680" r:id="rId8"/>
    <p:sldLayoutId id="2147483681" r:id="rId9"/>
    <p:sldLayoutId id="2147483682" r:id="rId10"/>
    <p:sldLayoutId id="2147483683" r:id="rId11"/>
    <p:sldLayoutId id="2147483687" r:id="rId12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Arial Rounded MT Bold"/>
          <a:ea typeface="+mj-ea"/>
          <a:cs typeface="+mj-cs"/>
        </a:defRPr>
      </a:lvl1pPr>
    </p:titleStyle>
    <p:bodyStyle>
      <a:lvl1pPr marL="234950" indent="-23495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tabLst/>
        <a:defRPr sz="2800" kern="1200">
          <a:solidFill>
            <a:schemeClr val="tx2"/>
          </a:solidFill>
          <a:latin typeface="Arial"/>
          <a:ea typeface="+mn-ea"/>
          <a:cs typeface="+mn-cs"/>
        </a:defRPr>
      </a:lvl1pPr>
      <a:lvl2pPr marL="687388" indent="-288925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–"/>
        <a:defRPr sz="2600" kern="1200">
          <a:solidFill>
            <a:schemeClr val="tx2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2400" kern="1200">
          <a:solidFill>
            <a:schemeClr val="tx2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–"/>
        <a:defRPr sz="2000" kern="1200">
          <a:solidFill>
            <a:schemeClr val="tx2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»"/>
        <a:defRPr sz="1800" kern="1200">
          <a:solidFill>
            <a:schemeClr val="tx2"/>
          </a:solidFill>
          <a:latin typeface="Arial"/>
          <a:ea typeface="+mn-ea"/>
          <a:cs typeface="+mn-cs"/>
        </a:defRPr>
      </a:lvl5pPr>
      <a:lvl6pPr marL="2511425" indent="-225425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1600" kern="1200" baseline="0">
          <a:solidFill>
            <a:schemeClr val="tx2"/>
          </a:solidFill>
          <a:latin typeface="Arial"/>
          <a:ea typeface="+mn-ea"/>
          <a:cs typeface="+mn-cs"/>
        </a:defRPr>
      </a:lvl6pPr>
      <a:lvl7pPr marL="2911475" indent="-168275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1400" kern="1200">
          <a:solidFill>
            <a:schemeClr val="tx2"/>
          </a:solidFill>
          <a:latin typeface="Arial"/>
          <a:ea typeface="+mn-ea"/>
          <a:cs typeface="+mn-cs"/>
        </a:defRPr>
      </a:lvl7pPr>
      <a:lvl8pPr marL="3319463" indent="-119063" algn="l" defTabSz="457200" rtl="0" eaLnBrk="1" latinLnBrk="0" hangingPunct="1">
        <a:spcBef>
          <a:spcPct val="20000"/>
        </a:spcBef>
        <a:buClr>
          <a:schemeClr val="tx2"/>
        </a:buClr>
        <a:buFont typeface="Arial"/>
        <a:buChar char="•"/>
        <a:defRPr sz="1400" kern="1200" baseline="0">
          <a:solidFill>
            <a:schemeClr val="tx2"/>
          </a:solidFill>
          <a:latin typeface="Arial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review.4at5.net/email_domains/mar/9015/css_animation.html" TargetMode="External"/><Relationship Id="rId3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6" Type="http://schemas.openxmlformats.org/officeDocument/2006/relationships/image" Target="../media/image45.png"/><Relationship Id="rId7" Type="http://schemas.openxmlformats.org/officeDocument/2006/relationships/image" Target="../media/image46.png"/><Relationship Id="rId8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4" Type="http://schemas.openxmlformats.org/officeDocument/2006/relationships/image" Target="../media/image7.gif"/><Relationship Id="rId5" Type="http://schemas.openxmlformats.org/officeDocument/2006/relationships/image" Target="../media/image8.gif"/><Relationship Id="rId6" Type="http://schemas.openxmlformats.org/officeDocument/2006/relationships/image" Target="../media/image9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4" Type="http://schemas.openxmlformats.org/officeDocument/2006/relationships/image" Target="../media/image60.png"/><Relationship Id="rId5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image" Target="../media/image71.png"/><Relationship Id="rId6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Relationship Id="rId3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5" Type="http://schemas.openxmlformats.org/officeDocument/2006/relationships/image" Target="../media/image85.png"/><Relationship Id="rId6" Type="http://schemas.openxmlformats.org/officeDocument/2006/relationships/image" Target="../media/image86.png"/><Relationship Id="rId7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4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3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preview.4at5.net/email_domains/mar/9015/gifs.html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638055" y="2640218"/>
            <a:ext cx="6327932" cy="1477328"/>
          </a:xfrm>
        </p:spPr>
        <p:txBody>
          <a:bodyPr/>
          <a:lstStyle/>
          <a:p>
            <a:r>
              <a:rPr lang="en-US" sz="5400" dirty="0" smtClean="0"/>
              <a:t>Creative Ideas</a:t>
            </a:r>
            <a:br>
              <a:rPr lang="en-US" sz="5400" dirty="0" smtClean="0"/>
            </a:br>
            <a:r>
              <a:rPr lang="en-US" sz="3600" dirty="0" smtClean="0">
                <a:solidFill>
                  <a:schemeClr val="accent3">
                    <a:lumMod val="90000"/>
                  </a:schemeClr>
                </a:solidFill>
              </a:rPr>
              <a:t>DESIGN • TECH • CONTENT</a:t>
            </a:r>
            <a:endParaRPr lang="en-US" sz="6000" dirty="0" smtClean="0">
              <a:solidFill>
                <a:schemeClr val="accent3">
                  <a:lumMod val="90000"/>
                </a:schemeClr>
              </a:solidFill>
              <a:latin typeface="Arial Rounded MT Bold" pitchFamily="34" charset="0"/>
              <a:ea typeface="ＭＳ Ｐゴシック" pitchFamily="34" charset="-128"/>
            </a:endParaRPr>
          </a:p>
        </p:txBody>
      </p:sp>
      <p:sp>
        <p:nvSpPr>
          <p:cNvPr id="5" name="Text Placeholder 2"/>
          <p:cNvSpPr txBox="1">
            <a:spLocks/>
          </p:cNvSpPr>
          <p:nvPr/>
        </p:nvSpPr>
        <p:spPr>
          <a:xfrm>
            <a:off x="638055" y="5419931"/>
            <a:ext cx="4801278" cy="338554"/>
          </a:xfrm>
          <a:prstGeom prst="rect">
            <a:avLst/>
          </a:prstGeom>
        </p:spPr>
        <p:txBody>
          <a:bodyPr/>
          <a:lstStyle>
            <a:lvl1pPr marL="234950" indent="-2349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tabLst/>
              <a:defRPr sz="2800" kern="1200">
                <a:solidFill>
                  <a:schemeClr val="tx2"/>
                </a:solidFill>
                <a:latin typeface="Arial"/>
                <a:ea typeface="+mn-ea"/>
                <a:cs typeface="+mn-cs"/>
              </a:defRPr>
            </a:lvl1pPr>
            <a:lvl2pPr marL="687388" indent="-288925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600" kern="1200">
                <a:solidFill>
                  <a:schemeClr val="tx2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2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000" kern="1200">
                <a:solidFill>
                  <a:schemeClr val="tx2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»"/>
              <a:defRPr sz="1800" kern="1200">
                <a:solidFill>
                  <a:schemeClr val="tx2"/>
                </a:solidFill>
                <a:latin typeface="Arial"/>
                <a:ea typeface="+mn-ea"/>
                <a:cs typeface="+mn-cs"/>
              </a:defRPr>
            </a:lvl5pPr>
            <a:lvl6pPr marL="2511425" indent="-225425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1600" kern="1200" baseline="0">
                <a:solidFill>
                  <a:schemeClr val="tx2"/>
                </a:solidFill>
                <a:latin typeface="Arial"/>
                <a:ea typeface="+mn-ea"/>
                <a:cs typeface="+mn-cs"/>
              </a:defRPr>
            </a:lvl6pPr>
            <a:lvl7pPr marL="2911475" indent="-168275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1400" kern="1200">
                <a:solidFill>
                  <a:schemeClr val="tx2"/>
                </a:solidFill>
                <a:latin typeface="Arial"/>
                <a:ea typeface="+mn-ea"/>
                <a:cs typeface="+mn-cs"/>
              </a:defRPr>
            </a:lvl7pPr>
            <a:lvl8pPr marL="3319463" indent="-119063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1400" kern="1200" baseline="0">
                <a:solidFill>
                  <a:schemeClr val="tx2"/>
                </a:solidFill>
                <a:latin typeface="Arial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 smtClean="0"/>
              <a:t>Yesmail</a:t>
            </a:r>
            <a:r>
              <a:rPr lang="en-US" dirty="0" smtClean="0"/>
              <a:t> Creative Team</a:t>
            </a:r>
            <a:endParaRPr lang="en-US" dirty="0"/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638055" y="5771721"/>
            <a:ext cx="4801278" cy="307777"/>
          </a:xfrm>
          <a:prstGeom prst="rect">
            <a:avLst/>
          </a:prstGeom>
        </p:spPr>
        <p:txBody>
          <a:bodyPr/>
          <a:lstStyle>
            <a:lvl1pPr marL="234950" indent="-23495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tabLst/>
              <a:defRPr sz="2800" kern="1200">
                <a:solidFill>
                  <a:schemeClr val="tx2"/>
                </a:solidFill>
                <a:latin typeface="Arial"/>
                <a:ea typeface="+mn-ea"/>
                <a:cs typeface="+mn-cs"/>
              </a:defRPr>
            </a:lvl1pPr>
            <a:lvl2pPr marL="687388" indent="-288925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600" kern="1200">
                <a:solidFill>
                  <a:schemeClr val="tx2"/>
                </a:solidFill>
                <a:latin typeface="Arial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2400" kern="1200">
                <a:solidFill>
                  <a:schemeClr val="tx2"/>
                </a:solidFill>
                <a:latin typeface="Arial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–"/>
              <a:defRPr sz="2000" kern="1200">
                <a:solidFill>
                  <a:schemeClr val="tx2"/>
                </a:solidFill>
                <a:latin typeface="Arial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»"/>
              <a:defRPr sz="1800" kern="1200">
                <a:solidFill>
                  <a:schemeClr val="tx2"/>
                </a:solidFill>
                <a:latin typeface="Arial"/>
                <a:ea typeface="+mn-ea"/>
                <a:cs typeface="+mn-cs"/>
              </a:defRPr>
            </a:lvl5pPr>
            <a:lvl6pPr marL="2511425" indent="-225425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1600" kern="1200" baseline="0">
                <a:solidFill>
                  <a:schemeClr val="tx2"/>
                </a:solidFill>
                <a:latin typeface="Arial"/>
                <a:ea typeface="+mn-ea"/>
                <a:cs typeface="+mn-cs"/>
              </a:defRPr>
            </a:lvl6pPr>
            <a:lvl7pPr marL="2911475" indent="-168275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1400" kern="1200">
                <a:solidFill>
                  <a:schemeClr val="tx2"/>
                </a:solidFill>
                <a:latin typeface="Arial"/>
                <a:ea typeface="+mn-ea"/>
                <a:cs typeface="+mn-cs"/>
              </a:defRPr>
            </a:lvl7pPr>
            <a:lvl8pPr marL="3319463" indent="-119063" algn="l" defTabSz="457200" rtl="0" eaLnBrk="1" latinLnBrk="0" hangingPunct="1">
              <a:spcBef>
                <a:spcPct val="20000"/>
              </a:spcBef>
              <a:buClr>
                <a:schemeClr val="tx2"/>
              </a:buClr>
              <a:buFont typeface="Arial"/>
              <a:buChar char="•"/>
              <a:defRPr sz="1400" kern="1200" baseline="0">
                <a:solidFill>
                  <a:schemeClr val="tx2"/>
                </a:solidFill>
                <a:latin typeface="Arial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4849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041900" y="1600200"/>
            <a:ext cx="3300435" cy="4525963"/>
          </a:xfrm>
        </p:spPr>
        <p:txBody>
          <a:bodyPr/>
          <a:lstStyle/>
          <a:p>
            <a:r>
              <a:rPr lang="en-US" dirty="0" smtClean="0"/>
              <a:t>Gimmicky, but eye-catching</a:t>
            </a:r>
          </a:p>
          <a:p>
            <a:endParaRPr lang="en-US" dirty="0" smtClean="0"/>
          </a:p>
          <a:p>
            <a:pPr marL="0" indent="0">
              <a:buNone/>
            </a:pPr>
            <a:r>
              <a:rPr lang="en-US" sz="1400" dirty="0" smtClean="0"/>
              <a:t>See Live:</a:t>
            </a:r>
            <a:endParaRPr lang="en-US" sz="1400" dirty="0">
              <a:solidFill>
                <a:schemeClr val="tx1"/>
              </a:solidFill>
              <a:latin typeface="+mn-lt"/>
              <a:hlinkClick r:id="rId2"/>
            </a:endParaRPr>
          </a:p>
          <a:p>
            <a:pPr marL="0" indent="0">
              <a:buNone/>
            </a:pPr>
            <a:r>
              <a:rPr lang="en-US" sz="1400" dirty="0" smtClean="0">
                <a:hlinkClick r:id="rId2"/>
              </a:rPr>
              <a:t>http://preview.4at5.net/email_domains/mar/9015/css_animation.html</a:t>
            </a:r>
            <a:endParaRPr lang="en-US" sz="14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CSS Animations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652" y="1511300"/>
            <a:ext cx="3793998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8012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60388" y="2586732"/>
            <a:ext cx="8229600" cy="1077218"/>
          </a:xfrm>
        </p:spPr>
        <p:txBody>
          <a:bodyPr/>
          <a:lstStyle/>
          <a:p>
            <a:r>
              <a:rPr lang="en-US" sz="2800" dirty="0" smtClean="0"/>
              <a:t>Creative Ideas</a:t>
            </a: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3600" dirty="0" smtClean="0">
                <a:solidFill>
                  <a:schemeClr val="accent1"/>
                </a:solidFill>
              </a:rPr>
              <a:t>TECH</a:t>
            </a:r>
            <a:endParaRPr lang="en-US" sz="6000" dirty="0" smtClean="0">
              <a:solidFill>
                <a:schemeClr val="accent1"/>
              </a:solidFill>
              <a:latin typeface="Arial Rounded MT Bold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4002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3421972" cy="4525963"/>
          </a:xfrm>
        </p:spPr>
        <p:txBody>
          <a:bodyPr/>
          <a:lstStyle/>
          <a:p>
            <a:r>
              <a:rPr lang="en-US" dirty="0" smtClean="0"/>
              <a:t>Live Twitter feed</a:t>
            </a:r>
          </a:p>
          <a:p>
            <a:r>
              <a:rPr lang="en-US" dirty="0"/>
              <a:t>D</a:t>
            </a:r>
            <a:r>
              <a:rPr lang="en-US" dirty="0" smtClean="0"/>
              <a:t>onation to AMVETS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Social Feeds</a:t>
            </a:r>
            <a:endParaRPr lang="en-US" sz="3200" dirty="0"/>
          </a:p>
        </p:txBody>
      </p:sp>
      <p:pic>
        <p:nvPicPr>
          <p:cNvPr id="4" name="Picture 3" descr="bass_pr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999" y="313996"/>
            <a:ext cx="3386483" cy="5681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760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3421972" cy="4525963"/>
          </a:xfrm>
        </p:spPr>
        <p:txBody>
          <a:bodyPr/>
          <a:lstStyle/>
          <a:p>
            <a:r>
              <a:rPr lang="en-US" dirty="0" smtClean="0"/>
              <a:t>Instagram sweepkstakes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Social Feeds</a:t>
            </a:r>
            <a:endParaRPr lang="en-US" sz="3200" dirty="0"/>
          </a:p>
        </p:txBody>
      </p:sp>
      <p:pic>
        <p:nvPicPr>
          <p:cNvPr id="4" name="Picture 3" descr="sak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" t="1158" r="2321" b="1158"/>
          <a:stretch/>
        </p:blipFill>
        <p:spPr>
          <a:xfrm>
            <a:off x="4557282" y="461418"/>
            <a:ext cx="3528597" cy="5664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851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3421972" cy="4525963"/>
          </a:xfrm>
        </p:spPr>
        <p:txBody>
          <a:bodyPr/>
          <a:lstStyle/>
          <a:p>
            <a:r>
              <a:rPr lang="en-US" dirty="0" smtClean="0"/>
              <a:t>User-generated content</a:t>
            </a:r>
          </a:p>
          <a:p>
            <a:r>
              <a:rPr lang="en-US" dirty="0" smtClean="0"/>
              <a:t>Twitter and Instagram tagged #DDPerksLove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Social Feeds</a:t>
            </a:r>
            <a:endParaRPr lang="en-US" sz="3200" dirty="0"/>
          </a:p>
        </p:txBody>
      </p:sp>
      <p:pic>
        <p:nvPicPr>
          <p:cNvPr id="5" name="Picture 4" descr="dunkin_donut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6" t="1158" r="1809"/>
          <a:stretch/>
        </p:blipFill>
        <p:spPr>
          <a:xfrm>
            <a:off x="4483100" y="340207"/>
            <a:ext cx="3570664" cy="5722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1032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Geo-Targeting</a:t>
            </a:r>
            <a:endParaRPr lang="en-US" sz="3200" dirty="0"/>
          </a:p>
        </p:txBody>
      </p:sp>
      <p:pic>
        <p:nvPicPr>
          <p:cNvPr id="7" name="Picture 6" descr="Screen Shot 2016-01-20 at 11.11.08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81637"/>
            <a:ext cx="3759200" cy="3512763"/>
          </a:xfrm>
          <a:prstGeom prst="rect">
            <a:avLst/>
          </a:prstGeom>
        </p:spPr>
      </p:pic>
      <p:pic>
        <p:nvPicPr>
          <p:cNvPr id="8" name="Picture 7" descr="matri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005" y="704126"/>
            <a:ext cx="3456574" cy="5290274"/>
          </a:xfrm>
          <a:prstGeom prst="rect">
            <a:avLst/>
          </a:prstGeom>
        </p:spPr>
      </p:pic>
      <p:pic>
        <p:nvPicPr>
          <p:cNvPr id="13" name="Picture 12" descr="Screen Shot 2015-10-23 at 11.03.36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589" y="1629963"/>
            <a:ext cx="2192416" cy="1928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305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264828" y="1600200"/>
            <a:ext cx="3421972" cy="4525963"/>
          </a:xfrm>
        </p:spPr>
        <p:txBody>
          <a:bodyPr/>
          <a:lstStyle/>
          <a:p>
            <a:r>
              <a:rPr lang="en-US" dirty="0" smtClean="0"/>
              <a:t>eNews Upcoming Reservations</a:t>
            </a:r>
          </a:p>
          <a:p>
            <a:r>
              <a:rPr lang="en-US" dirty="0" smtClean="0"/>
              <a:t>City Scene Overlay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Real Time Weather</a:t>
            </a:r>
            <a:endParaRPr lang="en-US" sz="3200" dirty="0"/>
          </a:p>
        </p:txBody>
      </p:sp>
      <p:pic>
        <p:nvPicPr>
          <p:cNvPr id="7" name="Picture 6" descr="Screen Shot 2016-01-20 at 10.30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32522"/>
            <a:ext cx="4457981" cy="4793641"/>
          </a:xfrm>
          <a:prstGeom prst="rect">
            <a:avLst/>
          </a:prstGeom>
        </p:spPr>
      </p:pic>
      <p:pic>
        <p:nvPicPr>
          <p:cNvPr id="5" name="Picture 4" descr="tellurid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4881" y="1434122"/>
            <a:ext cx="1327219" cy="2132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098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3421972" cy="4525963"/>
          </a:xfrm>
        </p:spPr>
        <p:txBody>
          <a:bodyPr/>
          <a:lstStyle/>
          <a:p>
            <a:r>
              <a:rPr lang="en-US" dirty="0" smtClean="0"/>
              <a:t>Targeting regions expecting snow</a:t>
            </a:r>
          </a:p>
          <a:p>
            <a:endParaRPr lang="en-US" sz="2000" dirty="0"/>
          </a:p>
          <a:p>
            <a:r>
              <a:rPr lang="en-US" sz="2000" dirty="0" smtClean="0"/>
              <a:t>SL: Snow Coming! Get Your Pet’s Paws Prepared!! </a:t>
            </a:r>
          </a:p>
          <a:p>
            <a:r>
              <a:rPr lang="en-US" sz="2000" dirty="0" smtClean="0"/>
              <a:t>PH: Is your pet snow-ready?</a:t>
            </a:r>
            <a:endParaRPr lang="en-US" sz="2000" dirty="0"/>
          </a:p>
          <a:p>
            <a:endParaRPr lang="en-US" sz="2000" dirty="0" smtClean="0"/>
          </a:p>
          <a:p>
            <a:pPr marL="0" indent="0">
              <a:buNone/>
            </a:pPr>
            <a:endParaRPr lang="en-US" sz="2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Weather Triggers</a:t>
            </a:r>
            <a:endParaRPr lang="en-US" sz="3200" dirty="0"/>
          </a:p>
        </p:txBody>
      </p:sp>
      <p:pic>
        <p:nvPicPr>
          <p:cNvPr id="5" name="Picture 4" descr="kriser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289" y="1472158"/>
            <a:ext cx="3800285" cy="4560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40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3901858" cy="4525963"/>
          </a:xfrm>
        </p:spPr>
        <p:txBody>
          <a:bodyPr/>
          <a:lstStyle/>
          <a:p>
            <a:r>
              <a:rPr lang="en-US" dirty="0" smtClean="0"/>
              <a:t>Which location would you rather visit?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Polls/Surveys</a:t>
            </a:r>
            <a:endParaRPr lang="en-US" sz="3200" dirty="0"/>
          </a:p>
        </p:txBody>
      </p:sp>
      <p:pic>
        <p:nvPicPr>
          <p:cNvPr id="4" name="Picture 3" descr="yahoo_trav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705" y="254000"/>
            <a:ext cx="2782561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719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3421972" cy="4525963"/>
          </a:xfrm>
        </p:spPr>
        <p:txBody>
          <a:bodyPr/>
          <a:lstStyle/>
          <a:p>
            <a:r>
              <a:rPr lang="en-US" dirty="0" smtClean="0"/>
              <a:t>Trigger sent days before trip asking if customer wants to extend the stay</a:t>
            </a:r>
          </a:p>
          <a:p>
            <a:r>
              <a:rPr lang="en-US" dirty="0"/>
              <a:t>Reminder sent </a:t>
            </a:r>
            <a:r>
              <a:rPr lang="en-US" dirty="0" smtClean="0"/>
              <a:t>both one week &amp; one day </a:t>
            </a:r>
            <a:r>
              <a:rPr lang="en-US" dirty="0"/>
              <a:t>prior to </a:t>
            </a:r>
            <a:r>
              <a:rPr lang="en-US" dirty="0" smtClean="0"/>
              <a:t>trip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Calendar Reminders</a:t>
            </a:r>
            <a:endParaRPr lang="en-US" sz="3200" dirty="0"/>
          </a:p>
        </p:txBody>
      </p:sp>
      <p:pic>
        <p:nvPicPr>
          <p:cNvPr id="6" name="Picture 5" descr="Screen Shot 2016-01-19 at 6.06.4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808" y="427880"/>
            <a:ext cx="2940870" cy="553547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7" name="Picture 6" descr="Screen Shot 2016-01-19 at 6.05.5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713" y="2008448"/>
            <a:ext cx="2682300" cy="411771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2304960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60388" y="2586732"/>
            <a:ext cx="8229600" cy="1077218"/>
          </a:xfrm>
        </p:spPr>
        <p:txBody>
          <a:bodyPr/>
          <a:lstStyle/>
          <a:p>
            <a:r>
              <a:rPr lang="en-US" sz="2800" dirty="0" smtClean="0"/>
              <a:t>Creative Ideas</a:t>
            </a: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3600" dirty="0" smtClean="0">
                <a:solidFill>
                  <a:schemeClr val="accent1"/>
                </a:solidFill>
              </a:rPr>
              <a:t>DESIGN</a:t>
            </a:r>
            <a:endParaRPr lang="en-US" sz="6000" dirty="0" smtClean="0">
              <a:solidFill>
                <a:schemeClr val="accent1"/>
              </a:solidFill>
              <a:latin typeface="Arial Rounded MT Bold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54002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3421972" cy="4525963"/>
          </a:xfrm>
        </p:spPr>
        <p:txBody>
          <a:bodyPr/>
          <a:lstStyle/>
          <a:p>
            <a:r>
              <a:rPr lang="en-US" dirty="0" smtClean="0"/>
              <a:t>Real-time inventory</a:t>
            </a:r>
          </a:p>
          <a:p>
            <a:r>
              <a:rPr lang="en-US" dirty="0" smtClean="0"/>
              <a:t>Offers or dynamic content within email   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Web Scrape</a:t>
            </a:r>
            <a:endParaRPr lang="en-US" sz="3200" dirty="0"/>
          </a:p>
        </p:txBody>
      </p:sp>
      <p:pic>
        <p:nvPicPr>
          <p:cNvPr id="4" name="Picture 3" descr="Screen Shot 2015-10-23 at 11.01.4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554" y="784053"/>
            <a:ext cx="3787458" cy="518379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7609713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560388" y="2586732"/>
            <a:ext cx="8229600" cy="1077218"/>
          </a:xfrm>
        </p:spPr>
        <p:txBody>
          <a:bodyPr/>
          <a:lstStyle/>
          <a:p>
            <a:r>
              <a:rPr lang="en-US" sz="2800" dirty="0" smtClean="0"/>
              <a:t>Creative Ideas</a:t>
            </a:r>
            <a:r>
              <a:rPr lang="en-US" sz="5400" dirty="0" smtClean="0"/>
              <a:t/>
            </a:r>
            <a:br>
              <a:rPr lang="en-US" sz="5400" dirty="0" smtClean="0"/>
            </a:br>
            <a:r>
              <a:rPr lang="en-US" sz="3600" dirty="0" smtClean="0">
                <a:solidFill>
                  <a:schemeClr val="accent1"/>
                </a:solidFill>
              </a:rPr>
              <a:t>CONTENT</a:t>
            </a:r>
            <a:endParaRPr lang="en-US" sz="6000" dirty="0" smtClean="0">
              <a:solidFill>
                <a:schemeClr val="accent1"/>
              </a:solidFill>
              <a:latin typeface="Arial Rounded MT Bold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14704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2659"/>
            <a:ext cx="8229600" cy="769441"/>
          </a:xfrm>
        </p:spPr>
        <p:txBody>
          <a:bodyPr/>
          <a:lstStyle/>
          <a:p>
            <a:r>
              <a:rPr lang="en-US" sz="3200" dirty="0" smtClean="0"/>
              <a:t>Photo Stream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8586" y="177398"/>
            <a:ext cx="1293855" cy="5855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395" y="1650999"/>
            <a:ext cx="3457425" cy="438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603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2659"/>
            <a:ext cx="8229600" cy="769441"/>
          </a:xfrm>
        </p:spPr>
        <p:txBody>
          <a:bodyPr/>
          <a:lstStyle/>
          <a:p>
            <a:r>
              <a:rPr lang="en-US" sz="3200" dirty="0" smtClean="0"/>
              <a:t>Photo Stream</a:t>
            </a:r>
            <a:endParaRPr lang="en-US" sz="3200" dirty="0"/>
          </a:p>
        </p:txBody>
      </p:sp>
      <p:pic>
        <p:nvPicPr>
          <p:cNvPr id="2050" name="Picture 2" descr="0C932850-FC1C-4991-8D97-A877BF97CB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313" y="433272"/>
            <a:ext cx="4045412" cy="5692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1"/>
          <p:cNvSpPr>
            <a:spLocks noGrp="1"/>
          </p:cNvSpPr>
          <p:nvPr>
            <p:ph idx="1"/>
          </p:nvPr>
        </p:nvSpPr>
        <p:spPr>
          <a:xfrm>
            <a:off x="251336" y="1600200"/>
            <a:ext cx="3765906" cy="4525963"/>
          </a:xfrm>
        </p:spPr>
        <p:txBody>
          <a:bodyPr/>
          <a:lstStyle/>
          <a:p>
            <a:r>
              <a:rPr lang="en-US" dirty="0" smtClean="0"/>
              <a:t>Marriott + VSCO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886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2659"/>
            <a:ext cx="8229600" cy="769441"/>
          </a:xfrm>
        </p:spPr>
        <p:txBody>
          <a:bodyPr/>
          <a:lstStyle/>
          <a:p>
            <a:r>
              <a:rPr lang="en-US" sz="3200" dirty="0" smtClean="0"/>
              <a:t>Trends Round-Up</a:t>
            </a:r>
            <a:endParaRPr lang="en-US" sz="32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4942" y="1841326"/>
            <a:ext cx="4261744" cy="403137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257" y="1841326"/>
            <a:ext cx="3880824" cy="4260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3213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2659"/>
            <a:ext cx="8229600" cy="769441"/>
          </a:xfrm>
        </p:spPr>
        <p:txBody>
          <a:bodyPr/>
          <a:lstStyle/>
          <a:p>
            <a:r>
              <a:rPr lang="en-US" sz="3200" dirty="0" smtClean="0"/>
              <a:t>Staff Picks</a:t>
            </a:r>
            <a:endParaRPr lang="en-US" sz="32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4183230" y="1020637"/>
            <a:ext cx="1237660" cy="4950857"/>
            <a:chOff x="5585878" y="-1432221"/>
            <a:chExt cx="2964185" cy="1281992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85878" y="-1432221"/>
              <a:ext cx="2928954" cy="2633951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585878" y="913089"/>
              <a:ext cx="2959987" cy="2166367"/>
            </a:xfrm>
            <a:prstGeom prst="rect">
              <a:avLst/>
            </a:prstGeom>
          </p:spPr>
        </p:pic>
        <p:grpSp>
          <p:nvGrpSpPr>
            <p:cNvPr id="10" name="Group 9"/>
            <p:cNvGrpSpPr/>
            <p:nvPr/>
          </p:nvGrpSpPr>
          <p:grpSpPr>
            <a:xfrm>
              <a:off x="5585879" y="2915793"/>
              <a:ext cx="2964184" cy="8471908"/>
              <a:chOff x="5726814" y="-1516191"/>
              <a:chExt cx="2964184" cy="8471908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84302" y="-1516191"/>
                <a:ext cx="2906696" cy="2219989"/>
              </a:xfrm>
              <a:prstGeom prst="rect">
                <a:avLst/>
              </a:prstGeom>
            </p:spPr>
          </p:pic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26814" y="703798"/>
                <a:ext cx="2959986" cy="2216362"/>
              </a:xfrm>
              <a:prstGeom prst="rect">
                <a:avLst/>
              </a:prstGeom>
            </p:spPr>
          </p:pic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84302" y="2920160"/>
                <a:ext cx="2902498" cy="2219989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26815" y="4810273"/>
                <a:ext cx="2959985" cy="2145444"/>
              </a:xfrm>
              <a:prstGeom prst="rect">
                <a:avLst/>
              </a:prstGeom>
            </p:spPr>
          </p:pic>
        </p:grpSp>
      </p:grpSp>
      <p:grpSp>
        <p:nvGrpSpPr>
          <p:cNvPr id="12" name="Group 11"/>
          <p:cNvGrpSpPr/>
          <p:nvPr/>
        </p:nvGrpSpPr>
        <p:grpSpPr>
          <a:xfrm>
            <a:off x="826052" y="1072100"/>
            <a:ext cx="3081818" cy="13143832"/>
            <a:chOff x="5585878" y="-1432221"/>
            <a:chExt cx="2964185" cy="12819922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2"/>
            <a:srcRect l="-1" r="-1203" b="-65076"/>
            <a:stretch/>
          </p:blipFill>
          <p:spPr>
            <a:xfrm>
              <a:off x="5585878" y="-1432221"/>
              <a:ext cx="2964185" cy="4348014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43367" y="913089"/>
              <a:ext cx="2902498" cy="2124292"/>
            </a:xfrm>
            <a:prstGeom prst="rect">
              <a:avLst/>
            </a:prstGeom>
          </p:spPr>
        </p:pic>
        <p:grpSp>
          <p:nvGrpSpPr>
            <p:cNvPr id="15" name="Group 14"/>
            <p:cNvGrpSpPr/>
            <p:nvPr/>
          </p:nvGrpSpPr>
          <p:grpSpPr>
            <a:xfrm>
              <a:off x="5585879" y="5135782"/>
              <a:ext cx="2959986" cy="6251919"/>
              <a:chOff x="5726814" y="703798"/>
              <a:chExt cx="2959986" cy="6251919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726814" y="703798"/>
                <a:ext cx="2959986" cy="2216362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784302" y="2920160"/>
                <a:ext cx="2902498" cy="2219989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726815" y="4810273"/>
                <a:ext cx="2959985" cy="2145444"/>
              </a:xfrm>
              <a:prstGeom prst="rect">
                <a:avLst/>
              </a:prstGeom>
            </p:spPr>
          </p:pic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3256" y="2207571"/>
            <a:ext cx="2953544" cy="306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2677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51336" y="1600200"/>
            <a:ext cx="3765906" cy="4525963"/>
          </a:xfrm>
        </p:spPr>
        <p:txBody>
          <a:bodyPr/>
          <a:lstStyle/>
          <a:p>
            <a:r>
              <a:rPr lang="en-US" dirty="0" smtClean="0"/>
              <a:t>Great as reoccurring sticky content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Humor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0671" y="3675412"/>
            <a:ext cx="3168029" cy="2075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450167"/>
            <a:ext cx="4800645" cy="230030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1708" y="190500"/>
            <a:ext cx="3641394" cy="298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6311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2659"/>
            <a:ext cx="8229600" cy="769441"/>
          </a:xfrm>
        </p:spPr>
        <p:txBody>
          <a:bodyPr/>
          <a:lstStyle/>
          <a:p>
            <a:r>
              <a:rPr lang="en-US" sz="3200" dirty="0" smtClean="0"/>
              <a:t>Top Lists &amp; Round-Ups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294361" y="1454731"/>
            <a:ext cx="5392455" cy="3958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4950" indent="-234950">
              <a:spcBef>
                <a:spcPct val="20000"/>
              </a:spcBef>
              <a:buClr>
                <a:schemeClr val="tx2"/>
              </a:buClr>
              <a:buFont typeface="Arial"/>
              <a:buChar char="•"/>
            </a:pPr>
            <a:r>
              <a:rPr lang="en-US" sz="2800" dirty="0">
                <a:solidFill>
                  <a:schemeClr val="tx2"/>
                </a:solidFill>
                <a:latin typeface="Arial"/>
              </a:rPr>
              <a:t>Most Read </a:t>
            </a:r>
            <a:r>
              <a:rPr lang="en-US" sz="2800" dirty="0" smtClean="0">
                <a:solidFill>
                  <a:schemeClr val="tx2"/>
                </a:solidFill>
                <a:latin typeface="Arial"/>
              </a:rPr>
              <a:t>Articles</a:t>
            </a:r>
          </a:p>
          <a:p>
            <a:pPr marL="234950" indent="-234950">
              <a:spcBef>
                <a:spcPct val="20000"/>
              </a:spcBef>
              <a:buClr>
                <a:schemeClr val="tx2"/>
              </a:buClr>
              <a:buFont typeface="Arial"/>
              <a:buChar char="•"/>
            </a:pPr>
            <a:r>
              <a:rPr lang="en-US" sz="2800" dirty="0" smtClean="0">
                <a:solidFill>
                  <a:schemeClr val="tx2"/>
                </a:solidFill>
                <a:latin typeface="Arial"/>
              </a:rPr>
              <a:t>Most Searched Destinations</a:t>
            </a:r>
          </a:p>
          <a:p>
            <a:pPr marL="234950" indent="-234950">
              <a:spcBef>
                <a:spcPct val="20000"/>
              </a:spcBef>
              <a:buClr>
                <a:schemeClr val="tx2"/>
              </a:buClr>
              <a:buFont typeface="Arial"/>
              <a:buChar char="•"/>
            </a:pPr>
            <a:r>
              <a:rPr lang="en-US" sz="2800" dirty="0" smtClean="0">
                <a:solidFill>
                  <a:schemeClr val="tx2"/>
                </a:solidFill>
                <a:latin typeface="Arial"/>
              </a:rPr>
              <a:t>Most </a:t>
            </a:r>
            <a:r>
              <a:rPr lang="en-US" sz="2800" dirty="0">
                <a:solidFill>
                  <a:schemeClr val="tx2"/>
                </a:solidFill>
                <a:latin typeface="Arial"/>
              </a:rPr>
              <a:t>Redeemed </a:t>
            </a:r>
            <a:r>
              <a:rPr lang="en-US" sz="2800" dirty="0" smtClean="0">
                <a:solidFill>
                  <a:schemeClr val="tx2"/>
                </a:solidFill>
                <a:latin typeface="Arial"/>
              </a:rPr>
              <a:t>Destinations</a:t>
            </a:r>
          </a:p>
          <a:p>
            <a:pPr marL="234950" indent="-234950">
              <a:spcBef>
                <a:spcPct val="20000"/>
              </a:spcBef>
              <a:buClr>
                <a:schemeClr val="tx2"/>
              </a:buClr>
              <a:buFont typeface="Arial"/>
              <a:buChar char="•"/>
            </a:pPr>
            <a:r>
              <a:rPr lang="en-US" sz="2800" dirty="0" smtClean="0">
                <a:solidFill>
                  <a:schemeClr val="tx2"/>
                </a:solidFill>
                <a:latin typeface="Arial"/>
              </a:rPr>
              <a:t>Top </a:t>
            </a:r>
            <a:r>
              <a:rPr lang="en-US" sz="2800" dirty="0">
                <a:solidFill>
                  <a:schemeClr val="tx2"/>
                </a:solidFill>
                <a:latin typeface="Arial"/>
              </a:rPr>
              <a:t>Trending Warm </a:t>
            </a:r>
            <a:r>
              <a:rPr lang="en-US" sz="2800" dirty="0" smtClean="0">
                <a:solidFill>
                  <a:schemeClr val="tx2"/>
                </a:solidFill>
                <a:latin typeface="Arial"/>
              </a:rPr>
              <a:t>Locales</a:t>
            </a:r>
          </a:p>
          <a:p>
            <a:pPr marL="234950" indent="-234950">
              <a:spcBef>
                <a:spcPct val="20000"/>
              </a:spcBef>
              <a:buClr>
                <a:schemeClr val="tx2"/>
              </a:buClr>
              <a:buFont typeface="Arial"/>
              <a:buChar char="•"/>
            </a:pPr>
            <a:r>
              <a:rPr lang="en-US" sz="2800" dirty="0" smtClean="0">
                <a:solidFill>
                  <a:schemeClr val="tx2"/>
                </a:solidFill>
                <a:latin typeface="Arial"/>
              </a:rPr>
              <a:t>A Stay in the Life</a:t>
            </a:r>
          </a:p>
          <a:p>
            <a:pPr marL="234950" indent="-234950">
              <a:spcBef>
                <a:spcPct val="20000"/>
              </a:spcBef>
              <a:buClr>
                <a:schemeClr val="tx2"/>
              </a:buClr>
              <a:buFont typeface="Arial"/>
              <a:buChar char="•"/>
            </a:pPr>
            <a:r>
              <a:rPr lang="en-US" sz="2800" dirty="0" smtClean="0">
                <a:solidFill>
                  <a:schemeClr val="tx2"/>
                </a:solidFill>
                <a:latin typeface="Arial"/>
              </a:rPr>
              <a:t>One City, 3 Ways</a:t>
            </a:r>
          </a:p>
          <a:p>
            <a:pPr>
              <a:spcBef>
                <a:spcPct val="20000"/>
              </a:spcBef>
              <a:buClr>
                <a:schemeClr val="tx2"/>
              </a:buClr>
            </a:pPr>
            <a:endParaRPr lang="en-US" sz="2800" dirty="0">
              <a:solidFill>
                <a:schemeClr val="tx2"/>
              </a:solidFill>
              <a:latin typeface="Arial"/>
            </a:endParaRPr>
          </a:p>
          <a:p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244" y="1454731"/>
            <a:ext cx="3394553" cy="464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634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2659"/>
            <a:ext cx="8229600" cy="769441"/>
          </a:xfrm>
        </p:spPr>
        <p:txBody>
          <a:bodyPr/>
          <a:lstStyle/>
          <a:p>
            <a:r>
              <a:rPr lang="en-US" sz="3200" dirty="0" smtClean="0"/>
              <a:t>Top Lists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0802" y="404259"/>
            <a:ext cx="2096180" cy="579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458" y="1448620"/>
            <a:ext cx="1993442" cy="22539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758" y="3346985"/>
            <a:ext cx="1993442" cy="20231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45" y="5232736"/>
            <a:ext cx="3847255" cy="83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72566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555848" y="2938430"/>
            <a:ext cx="3130952" cy="1985234"/>
          </a:xfrm>
        </p:spPr>
        <p:txBody>
          <a:bodyPr/>
          <a:lstStyle/>
          <a:p>
            <a:r>
              <a:rPr lang="en-US" dirty="0" smtClean="0"/>
              <a:t>Request input</a:t>
            </a:r>
          </a:p>
          <a:p>
            <a:r>
              <a:rPr lang="en-US" dirty="0" smtClean="0"/>
              <a:t>Display results</a:t>
            </a:r>
          </a:p>
          <a:p>
            <a:r>
              <a:rPr lang="en-US" dirty="0" smtClean="0"/>
              <a:t>Community</a:t>
            </a:r>
          </a:p>
          <a:p>
            <a:r>
              <a:rPr lang="en-US" dirty="0" smtClean="0"/>
              <a:t>Interactive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8146" y="177398"/>
            <a:ext cx="3612610" cy="1311377"/>
          </a:xfrm>
        </p:spPr>
        <p:txBody>
          <a:bodyPr/>
          <a:lstStyle/>
          <a:p>
            <a:r>
              <a:rPr lang="en-US" sz="3200" dirty="0" smtClean="0"/>
              <a:t>Social: Call &amp; Display</a:t>
            </a:r>
            <a:endParaRPr lang="en-US" sz="3200" dirty="0"/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756" y="496385"/>
            <a:ext cx="4736044" cy="1897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0" y="1946275"/>
            <a:ext cx="4213225" cy="4003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446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4842918" cy="4525963"/>
          </a:xfrm>
        </p:spPr>
        <p:txBody>
          <a:bodyPr/>
          <a:lstStyle/>
          <a:p>
            <a:r>
              <a:rPr lang="en-US" dirty="0" smtClean="0"/>
              <a:t>“A living moment in an otherwise still photograph”</a:t>
            </a:r>
          </a:p>
          <a:p>
            <a:r>
              <a:rPr lang="en-US" dirty="0" smtClean="0"/>
              <a:t>Brings an image to life in an </a:t>
            </a:r>
            <a:r>
              <a:rPr lang="en-US" dirty="0"/>
              <a:t>elegant </a:t>
            </a:r>
            <a:r>
              <a:rPr lang="en-US" dirty="0" smtClean="0"/>
              <a:t>&amp; unexpected way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461417"/>
            <a:ext cx="8229600" cy="769441"/>
          </a:xfrm>
        </p:spPr>
        <p:txBody>
          <a:bodyPr/>
          <a:lstStyle/>
          <a:p>
            <a:r>
              <a:rPr lang="en-US" sz="3200" dirty="0" smtClean="0"/>
              <a:t>Cinemagraphs</a:t>
            </a:r>
            <a:endParaRPr lang="en-US" sz="3200" dirty="0"/>
          </a:p>
        </p:txBody>
      </p:sp>
      <p:pic>
        <p:nvPicPr>
          <p:cNvPr id="7" name="Picture 6" descr="fireplace980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500" y="461417"/>
            <a:ext cx="3015299" cy="1793098"/>
          </a:xfrm>
          <a:prstGeom prst="rect">
            <a:avLst/>
          </a:prstGeom>
        </p:spPr>
      </p:pic>
      <p:pic>
        <p:nvPicPr>
          <p:cNvPr id="9" name="Picture 8" descr="patagonia-cinemagraph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502" y="2505022"/>
            <a:ext cx="3015298" cy="1592077"/>
          </a:xfrm>
          <a:prstGeom prst="rect">
            <a:avLst/>
          </a:prstGeom>
        </p:spPr>
      </p:pic>
      <p:pic>
        <p:nvPicPr>
          <p:cNvPr id="10" name="Picture 9" descr="pool980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501" y="4412835"/>
            <a:ext cx="3015298" cy="1712689"/>
          </a:xfrm>
          <a:prstGeom prst="rect">
            <a:avLst/>
          </a:prstGeom>
        </p:spPr>
      </p:pic>
      <p:pic>
        <p:nvPicPr>
          <p:cNvPr id="11" name="Picture 10" descr="spg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790" y="4412835"/>
            <a:ext cx="1713328" cy="17133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5025" y="3720862"/>
            <a:ext cx="1924241" cy="2405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4694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Copy &amp; design that connects to topics that will be trending on the email launch date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Current Events/Pop Culture as Themes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398130"/>
            <a:ext cx="8204548" cy="38805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956667"/>
            <a:ext cx="8204548" cy="33975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639" y="4400811"/>
            <a:ext cx="6613742" cy="409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6501" r="8048"/>
          <a:stretch/>
        </p:blipFill>
        <p:spPr>
          <a:xfrm>
            <a:off x="457200" y="2789461"/>
            <a:ext cx="8204548" cy="42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182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Current Events/Pop Culture as Themes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37" y="1627922"/>
            <a:ext cx="6154009" cy="323895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3121" y="2183489"/>
            <a:ext cx="3144423" cy="388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1813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Current Events/Pop Culture as Themes</a:t>
            </a:r>
            <a:endParaRPr lang="en-US" sz="32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791" y="1676633"/>
            <a:ext cx="4519868" cy="37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1791" y="2392471"/>
            <a:ext cx="4519868" cy="3170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545" y="2127524"/>
            <a:ext cx="3532627" cy="52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1"/>
          <p:cNvSpPr>
            <a:spLocks noGrp="1"/>
          </p:cNvSpPr>
          <p:nvPr>
            <p:ph idx="1"/>
          </p:nvPr>
        </p:nvSpPr>
        <p:spPr>
          <a:xfrm>
            <a:off x="457200" y="1449580"/>
            <a:ext cx="3421972" cy="4525963"/>
          </a:xfrm>
        </p:spPr>
        <p:txBody>
          <a:bodyPr/>
          <a:lstStyle/>
          <a:p>
            <a:r>
              <a:rPr lang="en-US" dirty="0" smtClean="0"/>
              <a:t>Sent Jan. 22-23rd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668043"/>
            <a:ext cx="3707079" cy="2618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53226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Current Events/Pop Culture as Themes</a:t>
            </a:r>
            <a:endParaRPr lang="en-US" sz="3200" dirty="0"/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554" y="2064658"/>
            <a:ext cx="2733313" cy="19923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934" y="2006897"/>
            <a:ext cx="2944318" cy="4074783"/>
          </a:xfrm>
          <a:prstGeom prst="rect">
            <a:avLst/>
          </a:prstGeom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235" y="1617993"/>
            <a:ext cx="30099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9"/>
          <a:stretch/>
        </p:blipFill>
        <p:spPr bwMode="auto">
          <a:xfrm>
            <a:off x="457200" y="1576826"/>
            <a:ext cx="3920067" cy="301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554" y="3492294"/>
            <a:ext cx="2698409" cy="2010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1591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38145" y="177398"/>
            <a:ext cx="8542807" cy="1075205"/>
          </a:xfrm>
        </p:spPr>
        <p:txBody>
          <a:bodyPr/>
          <a:lstStyle/>
          <a:p>
            <a:r>
              <a:rPr lang="en-US" sz="3200" dirty="0"/>
              <a:t>Current Events/Pop Culture as Themes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8" r="36254"/>
          <a:stretch/>
        </p:blipFill>
        <p:spPr>
          <a:xfrm>
            <a:off x="702733" y="1623690"/>
            <a:ext cx="7222068" cy="271656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073" y="2134748"/>
            <a:ext cx="5285984" cy="383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3033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Direct combination of Headlines + Image</a:t>
            </a:r>
          </a:p>
          <a:p>
            <a:pPr lvl="1"/>
            <a:r>
              <a:rPr lang="en-US" dirty="0" smtClean="0"/>
              <a:t>As seen in Project </a:t>
            </a:r>
            <a:r>
              <a:rPr lang="en-US" dirty="0"/>
              <a:t>O</a:t>
            </a:r>
            <a:r>
              <a:rPr lang="en-US" dirty="0" smtClean="0"/>
              <a:t>range “we’ve got your back”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Cohesion – Words &amp; Image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4471" y="2913084"/>
            <a:ext cx="4057271" cy="29276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136" y="3124535"/>
            <a:ext cx="4173203" cy="217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2550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3081867" cy="4525963"/>
          </a:xfrm>
        </p:spPr>
        <p:txBody>
          <a:bodyPr/>
          <a:lstStyle/>
          <a:p>
            <a:r>
              <a:rPr lang="en-US" dirty="0" smtClean="0"/>
              <a:t>Create an experience with different types of content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Connected Content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7070" y="1498600"/>
            <a:ext cx="3481351" cy="429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94642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3421972" cy="4525963"/>
          </a:xfrm>
        </p:spPr>
        <p:txBody>
          <a:bodyPr/>
          <a:lstStyle/>
          <a:p>
            <a:r>
              <a:rPr lang="en-US" dirty="0" smtClean="0"/>
              <a:t>Compiled data displayed with </a:t>
            </a:r>
            <a:r>
              <a:rPr lang="en-US" dirty="0" err="1" smtClean="0"/>
              <a:t>infographics</a:t>
            </a:r>
            <a:r>
              <a:rPr lang="en-US" dirty="0" smtClean="0"/>
              <a:t> &amp; illustration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Data</a:t>
            </a:r>
            <a:endParaRPr lang="en-US" sz="3200" dirty="0"/>
          </a:p>
        </p:txBody>
      </p:sp>
      <p:pic>
        <p:nvPicPr>
          <p:cNvPr id="4" name="Picture 3" descr="Screen Shot 2016-01-19 at 5.46.1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551" y="1214095"/>
            <a:ext cx="1382499" cy="2151253"/>
          </a:xfrm>
          <a:prstGeom prst="rect">
            <a:avLst/>
          </a:prstGeom>
        </p:spPr>
      </p:pic>
      <p:pic>
        <p:nvPicPr>
          <p:cNvPr id="6" name="Picture 5" descr="Screen Shot 2016-01-19 at 5.46.5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550" y="3365348"/>
            <a:ext cx="1378217" cy="1866858"/>
          </a:xfrm>
          <a:prstGeom prst="rect">
            <a:avLst/>
          </a:prstGeom>
        </p:spPr>
      </p:pic>
      <p:pic>
        <p:nvPicPr>
          <p:cNvPr id="8" name="Picture 7" descr="Screen Shot 2016-01-19 at 5.47.0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550" y="5052577"/>
            <a:ext cx="1382500" cy="1018023"/>
          </a:xfrm>
          <a:prstGeom prst="rect">
            <a:avLst/>
          </a:prstGeom>
        </p:spPr>
      </p:pic>
      <p:pic>
        <p:nvPicPr>
          <p:cNvPr id="14" name="Picture 13" descr="Screen Shot 2016-01-20 at 11.47.08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1495" y="1331970"/>
            <a:ext cx="2397453" cy="464973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99956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0"/>
            <a:ext cx="3421972" cy="4525963"/>
          </a:xfrm>
        </p:spPr>
        <p:txBody>
          <a:bodyPr/>
          <a:lstStyle/>
          <a:p>
            <a:r>
              <a:rPr lang="en-US" dirty="0" smtClean="0"/>
              <a:t>Dynamic user data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Personalized Data</a:t>
            </a:r>
            <a:endParaRPr lang="en-US" sz="3200" dirty="0"/>
          </a:p>
        </p:txBody>
      </p:sp>
      <p:pic>
        <p:nvPicPr>
          <p:cNvPr id="7" name="Picture 6" descr="metromil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499"/>
          <a:stretch/>
        </p:blipFill>
        <p:spPr>
          <a:xfrm>
            <a:off x="4313466" y="357193"/>
            <a:ext cx="1976212" cy="562450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9" name="Picture 8" descr="Screen Shot 2016-01-20 at 11.45.4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188" y="1047478"/>
            <a:ext cx="1134698" cy="2771599"/>
          </a:xfrm>
          <a:prstGeom prst="rect">
            <a:avLst/>
          </a:prstGeom>
        </p:spPr>
      </p:pic>
      <p:pic>
        <p:nvPicPr>
          <p:cNvPr id="10" name="Picture 9" descr="Screen Shot 2016-01-20 at 11.46.04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020" y="3819077"/>
            <a:ext cx="1117866" cy="2162623"/>
          </a:xfrm>
          <a:prstGeom prst="rect">
            <a:avLst/>
          </a:prstGeom>
        </p:spPr>
      </p:pic>
      <p:pic>
        <p:nvPicPr>
          <p:cNvPr id="11" name="Picture 10" descr="Screen Shot 2016-01-20 at 11.46.14 A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93" y="1230858"/>
            <a:ext cx="1306023" cy="2711448"/>
          </a:xfrm>
          <a:prstGeom prst="rect">
            <a:avLst/>
          </a:prstGeom>
        </p:spPr>
      </p:pic>
      <p:pic>
        <p:nvPicPr>
          <p:cNvPr id="12" name="Picture 11" descr="Screen Shot 2016-01-20 at 11.46.27 A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9993" y="3944307"/>
            <a:ext cx="1309263" cy="1656562"/>
          </a:xfrm>
          <a:prstGeom prst="rect">
            <a:avLst/>
          </a:prstGeom>
        </p:spPr>
      </p:pic>
      <p:pic>
        <p:nvPicPr>
          <p:cNvPr id="13" name="Picture 12" descr="Screen Shot 2016-01-19 at 5.51.41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173" y="2586582"/>
            <a:ext cx="2394060" cy="32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248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200" y="4534013"/>
            <a:ext cx="8229600" cy="33855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457200" y="4885803"/>
            <a:ext cx="8229600" cy="30777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>
          <a:xfrm>
            <a:off x="457200" y="5201349"/>
            <a:ext cx="8229600" cy="30777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517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Cinemagraphs</a:t>
            </a:r>
            <a:endParaRPr lang="en-US" sz="3200" dirty="0"/>
          </a:p>
        </p:txBody>
      </p:sp>
      <p:pic>
        <p:nvPicPr>
          <p:cNvPr id="7" name="Picture 6" descr="victori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9566" y="584199"/>
            <a:ext cx="2509642" cy="5364301"/>
          </a:xfrm>
          <a:prstGeom prst="rect">
            <a:avLst/>
          </a:prstGeom>
        </p:spPr>
      </p:pic>
      <p:pic>
        <p:nvPicPr>
          <p:cNvPr id="8" name="Picture 7" descr="vs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302" y="2201463"/>
            <a:ext cx="2432670" cy="3649004"/>
          </a:xfrm>
          <a:prstGeom prst="rect">
            <a:avLst/>
          </a:prstGeom>
        </p:spPr>
      </p:pic>
      <p:pic>
        <p:nvPicPr>
          <p:cNvPr id="10" name="Picture 9" descr="email-marketing-mrporter-lounge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25" y="1628382"/>
            <a:ext cx="4016174" cy="4309021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183657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199" y="1600200"/>
            <a:ext cx="3801649" cy="4525963"/>
          </a:xfrm>
        </p:spPr>
        <p:txBody>
          <a:bodyPr/>
          <a:lstStyle/>
          <a:p>
            <a:r>
              <a:rPr lang="en-US" dirty="0" smtClean="0"/>
              <a:t>3 column grid</a:t>
            </a:r>
          </a:p>
          <a:p>
            <a:r>
              <a:rPr lang="en-US" dirty="0" smtClean="0"/>
              <a:t>Desktop: alternating 2/3 image,1/3 copy </a:t>
            </a:r>
          </a:p>
          <a:p>
            <a:r>
              <a:rPr lang="en-US" dirty="0" smtClean="0"/>
              <a:t>Mobile: </a:t>
            </a:r>
            <a:r>
              <a:rPr lang="en-US" dirty="0"/>
              <a:t>s</a:t>
            </a:r>
            <a:r>
              <a:rPr lang="en-US" dirty="0" smtClean="0"/>
              <a:t>tacking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Masonry Style Layout</a:t>
            </a:r>
            <a:endParaRPr lang="en-US" sz="3200" dirty="0"/>
          </a:p>
        </p:txBody>
      </p:sp>
      <p:pic>
        <p:nvPicPr>
          <p:cNvPr id="4" name="Picture 3" descr="paypal_desktop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4" r="5034"/>
          <a:stretch/>
        </p:blipFill>
        <p:spPr>
          <a:xfrm>
            <a:off x="5355199" y="483611"/>
            <a:ext cx="1756479" cy="5642552"/>
          </a:xfrm>
          <a:prstGeom prst="rect">
            <a:avLst/>
          </a:prstGeom>
        </p:spPr>
      </p:pic>
      <p:pic>
        <p:nvPicPr>
          <p:cNvPr id="5" name="Picture 4" descr="paypal_mobile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6" r="15886"/>
          <a:stretch/>
        </p:blipFill>
        <p:spPr>
          <a:xfrm>
            <a:off x="7558207" y="736874"/>
            <a:ext cx="467190" cy="5389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844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Masonry Style Layout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86294" y="1424836"/>
            <a:ext cx="6680051" cy="47317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7772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Full Width Layering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538" y="1612900"/>
            <a:ext cx="3964481" cy="4376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5025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00201"/>
            <a:ext cx="3421972" cy="1473000"/>
          </a:xfrm>
        </p:spPr>
        <p:txBody>
          <a:bodyPr/>
          <a:lstStyle/>
          <a:p>
            <a:r>
              <a:rPr lang="en-US" dirty="0" smtClean="0"/>
              <a:t>To showcase </a:t>
            </a:r>
            <a:br>
              <a:rPr lang="en-US" dirty="0" smtClean="0"/>
            </a:br>
            <a:r>
              <a:rPr lang="en-US" dirty="0" smtClean="0"/>
              <a:t>new products, interfaces, etc.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245701"/>
            <a:ext cx="8229600" cy="769441"/>
          </a:xfrm>
        </p:spPr>
        <p:txBody>
          <a:bodyPr/>
          <a:lstStyle/>
          <a:p>
            <a:r>
              <a:rPr lang="en-US" sz="3200" dirty="0" smtClean="0"/>
              <a:t>Animated GIFs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307048" y="965520"/>
            <a:ext cx="48317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hlinkClick r:id="rId2"/>
              </a:rPr>
              <a:t>http://preview.4at5.net/email_domains/mar/9015/gifs.html</a:t>
            </a:r>
            <a:endParaRPr lang="en-US" sz="14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18478" r="18152"/>
          <a:stretch/>
        </p:blipFill>
        <p:spPr>
          <a:xfrm>
            <a:off x="411840" y="3073201"/>
            <a:ext cx="4257153" cy="298574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8419" r="8419"/>
          <a:stretch/>
        </p:blipFill>
        <p:spPr>
          <a:xfrm>
            <a:off x="5138763" y="1574933"/>
            <a:ext cx="3416300" cy="4484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0282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Creative Personalization</a:t>
            </a:r>
            <a:endParaRPr lang="en-US" sz="3200" dirty="0"/>
          </a:p>
        </p:txBody>
      </p:sp>
      <p:pic>
        <p:nvPicPr>
          <p:cNvPr id="6" name="Picture 5" descr="betfair_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401" y="597294"/>
            <a:ext cx="3450342" cy="537224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18" y="1456266"/>
            <a:ext cx="3672429" cy="3869267"/>
          </a:xfrm>
          <a:prstGeom prst="rect">
            <a:avLst/>
          </a:prstGeom>
        </p:spPr>
      </p:pic>
      <p:pic>
        <p:nvPicPr>
          <p:cNvPr id="7" name="Picture 6" descr="betfair_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" b="55479"/>
          <a:stretch/>
        </p:blipFill>
        <p:spPr>
          <a:xfrm>
            <a:off x="3547857" y="3979334"/>
            <a:ext cx="2331879" cy="215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791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yesmail-template">
  <a:themeElements>
    <a:clrScheme name="Yesmail2">
      <a:dk1>
        <a:srgbClr val="000000"/>
      </a:dk1>
      <a:lt1>
        <a:srgbClr val="F0F0F0"/>
      </a:lt1>
      <a:dk2>
        <a:srgbClr val="455560"/>
      </a:dk2>
      <a:lt2>
        <a:srgbClr val="EFEFF0"/>
      </a:lt2>
      <a:accent1>
        <a:srgbClr val="54B948"/>
      </a:accent1>
      <a:accent2>
        <a:srgbClr val="0069AA"/>
      </a:accent2>
      <a:accent3>
        <a:srgbClr val="E2EDC3"/>
      </a:accent3>
      <a:accent4>
        <a:srgbClr val="949CA1"/>
      </a:accent4>
      <a:accent5>
        <a:srgbClr val="000000"/>
      </a:accent5>
      <a:accent6>
        <a:srgbClr val="000000"/>
      </a:accent6>
      <a:hlink>
        <a:srgbClr val="54B948"/>
      </a:hlink>
      <a:folHlink>
        <a:srgbClr val="54B948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12044</TotalTime>
  <Words>388</Words>
  <Application>Microsoft Macintosh PowerPoint</Application>
  <PresentationFormat>On-screen Show (4:3)</PresentationFormat>
  <Paragraphs>86</Paragraphs>
  <Slides>39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0" baseType="lpstr">
      <vt:lpstr>yesmail-template</vt:lpstr>
      <vt:lpstr>Creative Ideas DESIGN • TECH • CONTENT</vt:lpstr>
      <vt:lpstr>Creative Ideas DESIGN</vt:lpstr>
      <vt:lpstr>Cinemagraphs</vt:lpstr>
      <vt:lpstr>Cinemagraphs</vt:lpstr>
      <vt:lpstr>Masonry Style Layout</vt:lpstr>
      <vt:lpstr>Masonry Style Layout</vt:lpstr>
      <vt:lpstr>Full Width Layering</vt:lpstr>
      <vt:lpstr>Animated GIFs</vt:lpstr>
      <vt:lpstr>Creative Personalization</vt:lpstr>
      <vt:lpstr>CSS Animations</vt:lpstr>
      <vt:lpstr>Creative Ideas TECH</vt:lpstr>
      <vt:lpstr>Social Feeds</vt:lpstr>
      <vt:lpstr>Social Feeds</vt:lpstr>
      <vt:lpstr>Social Feeds</vt:lpstr>
      <vt:lpstr>Geo-Targeting</vt:lpstr>
      <vt:lpstr>Real Time Weather</vt:lpstr>
      <vt:lpstr>Weather Triggers</vt:lpstr>
      <vt:lpstr>Polls/Surveys</vt:lpstr>
      <vt:lpstr>Calendar Reminders</vt:lpstr>
      <vt:lpstr>Web Scrape</vt:lpstr>
      <vt:lpstr>Creative Ideas CONTENT</vt:lpstr>
      <vt:lpstr>Photo Stream</vt:lpstr>
      <vt:lpstr>Photo Stream</vt:lpstr>
      <vt:lpstr>Trends Round-Up</vt:lpstr>
      <vt:lpstr>Staff Picks</vt:lpstr>
      <vt:lpstr>Humor</vt:lpstr>
      <vt:lpstr>Top Lists &amp; Round-Ups</vt:lpstr>
      <vt:lpstr>Top Lists</vt:lpstr>
      <vt:lpstr>Social: Call &amp; Display</vt:lpstr>
      <vt:lpstr>Current Events/Pop Culture as Themes</vt:lpstr>
      <vt:lpstr>Current Events/Pop Culture as Themes</vt:lpstr>
      <vt:lpstr>Current Events/Pop Culture as Themes</vt:lpstr>
      <vt:lpstr>Current Events/Pop Culture as Themes</vt:lpstr>
      <vt:lpstr>Current Events/Pop Culture as Themes</vt:lpstr>
      <vt:lpstr>Cohesion – Words &amp; Image</vt:lpstr>
      <vt:lpstr>Connected Content</vt:lpstr>
      <vt:lpstr>Data</vt:lpstr>
      <vt:lpstr>Personalized Data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Alyson Coutts</dc:creator>
  <cp:lastModifiedBy>Moss, Jess</cp:lastModifiedBy>
  <cp:revision>169</cp:revision>
  <cp:lastPrinted>2012-04-30T20:29:41Z</cp:lastPrinted>
  <dcterms:created xsi:type="dcterms:W3CDTF">2012-04-26T13:37:23Z</dcterms:created>
  <dcterms:modified xsi:type="dcterms:W3CDTF">2016-03-04T16:00:06Z</dcterms:modified>
</cp:coreProperties>
</file>