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4052" r:id="rId5"/>
  </p:sldMasterIdLst>
  <p:notesMasterIdLst>
    <p:notesMasterId r:id="rId37"/>
  </p:notesMasterIdLst>
  <p:handoutMasterIdLst>
    <p:handoutMasterId r:id="rId38"/>
  </p:handoutMasterIdLst>
  <p:sldIdLst>
    <p:sldId id="2147376250" r:id="rId6"/>
    <p:sldId id="492" r:id="rId7"/>
    <p:sldId id="2147376284" r:id="rId8"/>
    <p:sldId id="2147376258" r:id="rId9"/>
    <p:sldId id="2147376327" r:id="rId10"/>
    <p:sldId id="2147376287" r:id="rId11"/>
    <p:sldId id="512" r:id="rId12"/>
    <p:sldId id="2147376328" r:id="rId13"/>
    <p:sldId id="2147376354" r:id="rId14"/>
    <p:sldId id="2007579105" r:id="rId15"/>
    <p:sldId id="2147376334" r:id="rId16"/>
    <p:sldId id="2147376343" r:id="rId17"/>
    <p:sldId id="2007579108" r:id="rId18"/>
    <p:sldId id="2147376349" r:id="rId19"/>
    <p:sldId id="2147376357" r:id="rId20"/>
    <p:sldId id="2147376355" r:id="rId21"/>
    <p:sldId id="2147376358" r:id="rId22"/>
    <p:sldId id="2147376345" r:id="rId23"/>
    <p:sldId id="2147376361" r:id="rId24"/>
    <p:sldId id="2147376362" r:id="rId25"/>
    <p:sldId id="514" r:id="rId26"/>
    <p:sldId id="2147376293" r:id="rId27"/>
    <p:sldId id="2147376294" r:id="rId28"/>
    <p:sldId id="2147376295" r:id="rId29"/>
    <p:sldId id="568" r:id="rId30"/>
    <p:sldId id="2147376332" r:id="rId31"/>
    <p:sldId id="2147376364" r:id="rId32"/>
    <p:sldId id="2147376219" r:id="rId33"/>
    <p:sldId id="2147376233" r:id="rId34"/>
    <p:sldId id="2147376232" r:id="rId35"/>
    <p:sldId id="2147376304" r:id="rId3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521415D9-36F7-43E2-AB2F-B90AF26B5E84}">
      <p14:sectionLst xmlns:p14="http://schemas.microsoft.com/office/powerpoint/2010/main">
        <p14:section name="Default Section" id="{334D029C-C2F4-43EA-A672-0EBF1B079FDE}">
          <p14:sldIdLst>
            <p14:sldId id="2147376250"/>
            <p14:sldId id="492"/>
            <p14:sldId id="2147376284"/>
            <p14:sldId id="2147376258"/>
            <p14:sldId id="2147376327"/>
            <p14:sldId id="2147376287"/>
            <p14:sldId id="512"/>
            <p14:sldId id="2147376328"/>
            <p14:sldId id="2147376354"/>
            <p14:sldId id="2007579105"/>
            <p14:sldId id="2147376334"/>
            <p14:sldId id="2147376343"/>
            <p14:sldId id="2007579108"/>
            <p14:sldId id="2147376349"/>
            <p14:sldId id="2147376357"/>
            <p14:sldId id="2147376355"/>
            <p14:sldId id="2147376358"/>
            <p14:sldId id="2147376345"/>
            <p14:sldId id="2147376361"/>
            <p14:sldId id="2147376362"/>
            <p14:sldId id="514"/>
            <p14:sldId id="2147376293"/>
            <p14:sldId id="2147376294"/>
            <p14:sldId id="2147376295"/>
            <p14:sldId id="568"/>
            <p14:sldId id="2147376332"/>
            <p14:sldId id="2147376364"/>
            <p14:sldId id="2147376219"/>
            <p14:sldId id="2147376233"/>
            <p14:sldId id="2147376232"/>
            <p14:sldId id="2147376304"/>
          </p14:sldIdLst>
        </p14:section>
      </p14:sectionLst>
    </p:ext>
    <p:ext uri="{EFAFB233-063F-42B5-8137-9DF3F51BA10A}">
      <p15:sldGuideLst xmlns:p15="http://schemas.microsoft.com/office/powerpoint/2012/main">
        <p15:guide id="1" orient="horz" pos="1764" userDrawn="1">
          <p15:clr>
            <a:srgbClr val="A4A3A4"/>
          </p15:clr>
        </p15:guide>
        <p15:guide id="2" pos="28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FFFD37-92BF-1B63-44D6-4CAD46C747A9}" name="Erica Huntley" initials="EH" userId="S::Erica.huntley@infogroup.com::9a20a661-595d-4d3e-acf9-6f420a72437e" providerId="AD"/>
  <p188:author id="{689D3E9C-A4C0-F01A-B1B3-F309B51799FB}" name="Rachael Whitley" initials="RW" userId="S::Rachael.Whitley@data-axle.com::bd4bfbce-df11-4ce9-b256-eba8ac2e7a1e" providerId="AD"/>
  <p188:author id="{400E54C5-BDAB-FFDD-879E-766180503504}" name="Joy Bernal" initials="JB" userId="S::Joy.Bernal@data-axle.com::54f70129-5f17-49ca-8073-e12959f0747e" providerId="AD"/>
  <p188:author id="{6649DFEE-3B68-FFBE-589A-FF159BB1D6C5}" name="Evan Wiebe" initials="EW" userId="S::Evan.Wiebe@data-axle.com::d8fbc881-2532-404d-8981-f30fd35c0a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Huntley" initials="EH" lastIdx="50" clrIdx="0">
    <p:extLst>
      <p:ext uri="{19B8F6BF-5375-455C-9EA6-DF929625EA0E}">
        <p15:presenceInfo xmlns:p15="http://schemas.microsoft.com/office/powerpoint/2012/main" userId="S-1-5-21-3658379808-1708799015-1379952707-89148" providerId="AD"/>
      </p:ext>
    </p:extLst>
  </p:cmAuthor>
  <p:cmAuthor id="2" name="Donovan Parisi" initials="DP" lastIdx="1" clrIdx="1">
    <p:extLst>
      <p:ext uri="{19B8F6BF-5375-455C-9EA6-DF929625EA0E}">
        <p15:presenceInfo xmlns:p15="http://schemas.microsoft.com/office/powerpoint/2012/main" userId="S::Donovan.Parisi@data-axle.com::81fc3f10-fbc7-4028-9e84-a3f3a0e3f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8CCAE"/>
    <a:srgbClr val="FF009C"/>
    <a:srgbClr val="D9E1F2"/>
    <a:srgbClr val="C7D5EB"/>
    <a:srgbClr val="FCE4D6"/>
    <a:srgbClr val="FBF2DB"/>
    <a:srgbClr val="FFB995"/>
    <a:srgbClr val="FAB096"/>
    <a:srgbClr val="F9F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3F4C6-1F24-41A6-BC71-CE138ACCA353}" v="2101" vWet="2103" dt="2024-03-21T15:24:43.196"/>
    <p1510:client id="{254E7AE7-30F4-4E78-8265-06BCB21BD441}" v="16024" dt="2024-03-21T20:11:06.393"/>
    <p1510:client id="{EC4B6AD7-A544-4101-A460-07FF76FEA99C}" v="6398" vWet="6400" dt="2024-03-21T17:13:34.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081" autoAdjust="0"/>
  </p:normalViewPr>
  <p:slideViewPr>
    <p:cSldViewPr snapToGrid="0">
      <p:cViewPr varScale="1">
        <p:scale>
          <a:sx n="140" d="100"/>
          <a:sy n="140" d="100"/>
        </p:scale>
        <p:origin x="732" y="120"/>
      </p:cViewPr>
      <p:guideLst>
        <p:guide orient="horz" pos="1764"/>
        <p:guide pos="285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A03EC6-CB89-5749-B90A-5099CEF3862D}" type="datetimeFigureOut">
              <a:rPr lang="en-US">
                <a:latin typeface="Arial" panose="020B0604020202020204" pitchFamily="34" charset="0"/>
              </a:rPr>
              <a:pPr>
                <a:defRPr/>
              </a:pPr>
              <a:t>3/22/2024</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2E684F3-9527-D34C-960C-D5EDBAA95CF1}"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972785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b="0" i="0">
                <a:latin typeface="Arial" panose="020B0604020202020204" pitchFamily="34" charset="0"/>
              </a:defRPr>
            </a:lvl1pPr>
          </a:lstStyle>
          <a:p>
            <a:pPr>
              <a:defRPr/>
            </a:pPr>
            <a:fld id="{3354D712-EEC8-6D48-AAD3-2674F4B94605}" type="datetimeFigureOut">
              <a:rPr lang="en-US" smtClean="0"/>
              <a:pPr>
                <a:defRPr/>
              </a:pPr>
              <a:t>3/22/2024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b="0" i="0">
                <a:latin typeface="Arial" panose="020B0604020202020204" pitchFamily="34" charset="0"/>
              </a:defRPr>
            </a:lvl1pPr>
          </a:lstStyle>
          <a:p>
            <a:pPr>
              <a:defRPr/>
            </a:pPr>
            <a:fld id="{46F52137-CA79-364F-AAD2-CEB3237E1755}" type="slidenum">
              <a:rPr lang="en-US" smtClean="0"/>
              <a:pPr>
                <a:defRPr/>
              </a:pPr>
              <a:t>‹#›</a:t>
            </a:fld>
            <a:endParaRPr lang="en-US"/>
          </a:p>
        </p:txBody>
      </p:sp>
    </p:spTree>
    <p:extLst>
      <p:ext uri="{BB962C8B-B14F-4D97-AF65-F5344CB8AC3E}">
        <p14:creationId xmlns:p14="http://schemas.microsoft.com/office/powerpoint/2010/main" val="14912302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1pPr>
    <a:lvl2pPr marL="4572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2pPr>
    <a:lvl3pPr marL="9144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3pPr>
    <a:lvl4pPr marL="13716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4pPr>
    <a:lvl5pPr marL="18288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3</a:t>
            </a:fld>
            <a:endParaRPr lang="en-US"/>
          </a:p>
        </p:txBody>
      </p:sp>
    </p:spTree>
    <p:extLst>
      <p:ext uri="{BB962C8B-B14F-4D97-AF65-F5344CB8AC3E}">
        <p14:creationId xmlns:p14="http://schemas.microsoft.com/office/powerpoint/2010/main" val="16975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100">
                <a:latin typeface="+mn-lt"/>
              </a:rPr>
              <a:t>For example, Nov non-CTA allowed for secondary module, RAPPI to reach 3.5% of unique clicks. (it’s typically mid to high 2%)</a:t>
            </a:r>
            <a:endParaRPr lang="en-US" sz="1100">
              <a:highlight>
                <a:srgbClr val="FFFF00"/>
              </a:highlight>
              <a:latin typeface="+mn-lt"/>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highlight>
                  <a:srgbClr val="FFFF00"/>
                </a:highlight>
                <a:latin typeface="+mn-lt"/>
              </a:rPr>
              <a:t>Animated gifs were featured within cobrand, educational video and app modules.     </a:t>
            </a: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Unsub 0.13 $1000 rev</a:t>
            </a:r>
          </a:p>
          <a:p>
            <a:pPr marL="0" marR="0">
              <a:spcBef>
                <a:spcPts val="0"/>
              </a:spcBef>
              <a:spcAft>
                <a:spcPts val="0"/>
              </a:spcAft>
            </a:pPr>
            <a:r>
              <a:rPr lang="en-GB" sz="1100">
                <a:effectLst/>
                <a:latin typeface="Calibri" panose="020F0502020204030204" pitchFamily="34" charset="0"/>
                <a:ea typeface="Calibri" panose="020F0502020204030204" pitchFamily="34" charset="0"/>
              </a:rPr>
              <a:t>-- Same target as Dec</a:t>
            </a:r>
          </a:p>
          <a:p>
            <a:pPr marL="171450" marR="0" indent="-171450">
              <a:spcBef>
                <a:spcPts val="0"/>
              </a:spcBef>
              <a:spcAft>
                <a:spcPts val="0"/>
              </a:spcAft>
              <a:buFont typeface="Wingdings" panose="05000000000000000000" pitchFamily="2" charset="2"/>
              <a:buChar char="n"/>
            </a:pPr>
            <a:r>
              <a:rPr lang="en-GB" sz="1100">
                <a:effectLst/>
                <a:latin typeface="Calibri" panose="020F0502020204030204" pitchFamily="34" charset="0"/>
                <a:ea typeface="Calibri" panose="020F0502020204030204" pitchFamily="34" charset="0"/>
              </a:rPr>
              <a:t>Last month had a poll, cascading circles for new hotels, </a:t>
            </a:r>
            <a:r>
              <a:rPr lang="en-GB" sz="1100" err="1">
                <a:effectLst/>
                <a:latin typeface="Calibri" panose="020F0502020204030204" pitchFamily="34" charset="0"/>
                <a:ea typeface="Calibri" panose="020F0502020204030204" pitchFamily="34" charset="0"/>
              </a:rPr>
              <a:t>mbv</a:t>
            </a:r>
            <a:r>
              <a:rPr lang="en-GB" sz="1100">
                <a:effectLst/>
                <a:latin typeface="Calibri" panose="020F0502020204030204" pitchFamily="34" charset="0"/>
                <a:ea typeface="Calibri" panose="020F0502020204030204" pitchFamily="34" charset="0"/>
              </a:rPr>
              <a:t> moments</a:t>
            </a:r>
          </a:p>
          <a:p>
            <a:pPr marL="171450" marR="0" indent="-171450">
              <a:spcBef>
                <a:spcPts val="0"/>
              </a:spcBef>
              <a:spcAft>
                <a:spcPts val="0"/>
              </a:spcAft>
              <a:buFont typeface="Wingdings" panose="05000000000000000000" pitchFamily="2" charset="2"/>
              <a:buChar char="n"/>
            </a:pPr>
            <a:r>
              <a:rPr lang="en-GB" sz="1100">
                <a:effectLst/>
                <a:latin typeface="Calibri" panose="020F0502020204030204" pitchFamily="34" charset="0"/>
                <a:ea typeface="Calibri" panose="020F0502020204030204" pitchFamily="34" charset="0"/>
              </a:rPr>
              <a:t>Notate the Aug theme causing the spike</a:t>
            </a: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As we continue with the activation of CALA member communication strategy through Global Local Op Model, the </a:t>
            </a:r>
            <a:r>
              <a:rPr lang="en-US" sz="1100" b="1">
                <a:effectLst/>
                <a:latin typeface="Calibri" panose="020F0502020204030204" pitchFamily="34" charset="0"/>
                <a:ea typeface="Calibri" panose="020F0502020204030204" pitchFamily="34" charset="0"/>
              </a:rPr>
              <a:t>CALA Loyalty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15</a:t>
            </a:r>
            <a:r>
              <a:rPr lang="en-US" sz="1100" b="1" baseline="30000">
                <a:effectLst/>
                <a:latin typeface="Calibri" panose="020F0502020204030204" pitchFamily="34" charset="0"/>
                <a:ea typeface="Calibri" panose="020F0502020204030204" pitchFamily="34" charset="0"/>
              </a:rPr>
              <a:t>th</a:t>
            </a:r>
            <a:r>
              <a:rPr lang="en-US" sz="1100" b="1">
                <a:effectLst/>
                <a:latin typeface="Calibri" panose="020F0502020204030204" pitchFamily="34" charset="0"/>
                <a:ea typeface="Calibri" panose="020F0502020204030204" pitchFamily="34" charset="0"/>
              </a:rPr>
              <a:t> at 10:00 AM ET.</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This campaign highlights Loyalty information</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Launch details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Deployment Dates: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b="1">
                <a:noFill/>
                <a:effectLst/>
                <a:latin typeface="Calibri" panose="020F0502020204030204" pitchFamily="34" charset="0"/>
                <a:ea typeface="Times New Roman" panose="02020603050405020304" pitchFamily="18" charset="0"/>
              </a:rPr>
              <a:t>ES:</a:t>
            </a:r>
            <a:r>
              <a:rPr lang="en-GB" sz="1100">
                <a:noFill/>
                <a:effectLst/>
                <a:latin typeface="Calibri" panose="020F0502020204030204" pitchFamily="34" charset="0"/>
                <a:ea typeface="Times New Roman" panose="02020603050405020304" pitchFamily="18" charset="0"/>
              </a:rPr>
              <a:t> </a:t>
            </a:r>
            <a:r>
              <a:rPr lang="en-US" sz="1100">
                <a:noFill/>
                <a:effectLst/>
                <a:latin typeface="Calibri" panose="020F0502020204030204" pitchFamily="34" charset="0"/>
                <a:ea typeface="Times New Roman" panose="02020603050405020304" pitchFamily="18" charset="0"/>
              </a:rPr>
              <a:t>Monday, January 15</a:t>
            </a:r>
            <a:r>
              <a:rPr lang="en-US" sz="1100" baseline="30000">
                <a:noFill/>
                <a:effectLst/>
                <a:latin typeface="Calibri" panose="020F0502020204030204" pitchFamily="34" charset="0"/>
                <a:ea typeface="Times New Roman" panose="02020603050405020304" pitchFamily="18" charset="0"/>
              </a:rPr>
              <a:t>th</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Targeting audience: </a:t>
            </a:r>
            <a:r>
              <a:rPr lang="en-GB" sz="1100">
                <a:noFill/>
                <a:effectLst/>
                <a:latin typeface="Calibri" panose="020F0502020204030204" pitchFamily="34" charset="0"/>
                <a:ea typeface="Times New Roman" panose="02020603050405020304" pitchFamily="18" charset="0"/>
              </a:rPr>
              <a:t>Active members in CALA with Spanish Language preference. </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Audience count/size:</a:t>
            </a:r>
            <a:r>
              <a:rPr lang="en-GB" sz="1100">
                <a:noFill/>
                <a:effectLst/>
                <a:latin typeface="Calibri" panose="020F0502020204030204" pitchFamily="34" charset="0"/>
                <a:ea typeface="Times New Roman" panose="02020603050405020304" pitchFamily="18" charset="0"/>
              </a:rPr>
              <a:t>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a:noFill/>
                <a:effectLst/>
                <a:latin typeface="Calibri" panose="020F0502020204030204" pitchFamily="34" charset="0"/>
                <a:ea typeface="Times New Roman" panose="02020603050405020304" pitchFamily="18" charset="0"/>
              </a:rPr>
              <a:t>849,535 counts</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Languages Supported</a:t>
            </a:r>
            <a:r>
              <a:rPr lang="en-GB" sz="1100">
                <a:noFill/>
                <a:effectLst/>
                <a:latin typeface="Calibri" panose="020F0502020204030204" pitchFamily="34" charset="0"/>
                <a:ea typeface="Times New Roman" panose="02020603050405020304" pitchFamily="18" charset="0"/>
              </a:rPr>
              <a:t>: Spanish</a:t>
            </a:r>
            <a:endParaRPr lang="en-US" sz="1100">
              <a:noFill/>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Key</a:t>
            </a:r>
            <a:r>
              <a:rPr lang="en-GB" sz="1100">
                <a:effectLst/>
                <a:latin typeface="Calibri" panose="020F0502020204030204" pitchFamily="34" charset="0"/>
                <a:ea typeface="Calibri" panose="020F0502020204030204" pitchFamily="34" charset="0"/>
              </a:rPr>
              <a:t> </a:t>
            </a:r>
            <a:r>
              <a:rPr lang="en-GB" sz="1100" b="1">
                <a:solidFill>
                  <a:srgbClr val="ED7D31"/>
                </a:solidFill>
                <a:effectLst/>
                <a:latin typeface="Calibri" panose="020F0502020204030204" pitchFamily="34" charset="0"/>
                <a:ea typeface="Calibri" panose="020F0502020204030204" pitchFamily="34" charset="0"/>
              </a:rPr>
              <a:t>campaign highlights:</a:t>
            </a: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Areas</a:t>
            </a:r>
            <a:r>
              <a:rPr lang="en-GB" sz="110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a:effectLst/>
                <a:latin typeface="Calibri" panose="020F0502020204030204" pitchFamily="34" charset="0"/>
                <a:ea typeface="Times New Roman" panose="02020603050405020304" pitchFamily="18" charset="0"/>
                <a:cs typeface="Times New Roman" panose="02020603050405020304" pitchFamily="18" charset="0"/>
              </a:rPr>
              <a:t>Supported: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MX" sz="1100" err="1">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CASA</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CARAI</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Content: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Hotels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Barranquilla Marriott Hotel</a:t>
            </a:r>
            <a:endParaRPr lang="en-US" sz="1100">
              <a:solidFill>
                <a:srgbClr val="1C1C1C"/>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Santa Marta Marriott</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Resort Playa </a:t>
            </a:r>
            <a:r>
              <a:rPr lang="en-US" sz="1200" err="1">
                <a:solidFill>
                  <a:srgbClr val="1C1C1C"/>
                </a:solidFill>
                <a:effectLst/>
                <a:latin typeface="Calibri" panose="020F0502020204030204" pitchFamily="34" charset="0"/>
                <a:ea typeface="Times New Roman" panose="02020603050405020304" pitchFamily="18" charset="0"/>
              </a:rPr>
              <a:t>Dormida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JW</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Marriott Hotel Bogota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s-MX" sz="1200">
                <a:solidFill>
                  <a:srgbClr val="1C1C1C"/>
                </a:solidFill>
                <a:effectLst/>
                <a:latin typeface="Calibri" panose="020F0502020204030204" pitchFamily="34" charset="0"/>
                <a:ea typeface="Times New Roman" panose="02020603050405020304" pitchFamily="18" charset="0"/>
              </a:rPr>
              <a:t>Los Sueños Marriott</a:t>
            </a:r>
            <a:r>
              <a:rPr lang="es-MX" sz="1200" baseline="30000">
                <a:solidFill>
                  <a:srgbClr val="1C1C1C"/>
                </a:solidFill>
                <a:effectLst/>
                <a:latin typeface="Calibri" panose="020F0502020204030204" pitchFamily="34" charset="0"/>
                <a:ea typeface="Times New Roman" panose="02020603050405020304" pitchFamily="18" charset="0"/>
              </a:rPr>
              <a:t>®</a:t>
            </a:r>
            <a:r>
              <a:rPr lang="es-MX" sz="1200">
                <a:solidFill>
                  <a:srgbClr val="1C1C1C"/>
                </a:solidFill>
                <a:effectLst/>
                <a:latin typeface="Calibri" panose="020F0502020204030204" pitchFamily="34" charset="0"/>
                <a:ea typeface="Times New Roman" panose="02020603050405020304" pitchFamily="18" charset="0"/>
              </a:rPr>
              <a:t> </a:t>
            </a:r>
            <a:r>
              <a:rPr lang="es-MX" sz="1200" err="1">
                <a:solidFill>
                  <a:srgbClr val="1C1C1C"/>
                </a:solidFill>
                <a:effectLst/>
                <a:latin typeface="Calibri" panose="020F0502020204030204" pitchFamily="34" charset="0"/>
                <a:ea typeface="Times New Roman" panose="02020603050405020304" pitchFamily="18" charset="0"/>
              </a:rPr>
              <a:t>Ocean</a:t>
            </a:r>
            <a:r>
              <a:rPr lang="es-MX" sz="1200">
                <a:solidFill>
                  <a:srgbClr val="1C1C1C"/>
                </a:solidFill>
                <a:effectLst/>
                <a:latin typeface="Calibri" panose="020F0502020204030204" pitchFamily="34" charset="0"/>
                <a:ea typeface="Times New Roman" panose="02020603050405020304" pitchFamily="18" charset="0"/>
              </a:rPr>
              <a:t> &amp; Golf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The Ritz-Carlton</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Santiago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Delta</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Hotels Riviera Nayarit, An All-Inclusive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JW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Marriott Hotel Mexico City Polanco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Sheraton</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a:t>
            </a:r>
            <a:r>
              <a:rPr lang="en-US" sz="1200" err="1">
                <a:solidFill>
                  <a:srgbClr val="000000"/>
                </a:solidFill>
                <a:effectLst/>
                <a:latin typeface="Calibri" panose="020F0502020204030204" pitchFamily="34" charset="0"/>
                <a:ea typeface="Times New Roman" panose="02020603050405020304" pitchFamily="18" charset="0"/>
              </a:rPr>
              <a:t>Buganvilias</a:t>
            </a:r>
            <a:r>
              <a:rPr lang="en-US" sz="1200">
                <a:solidFill>
                  <a:srgbClr val="000000"/>
                </a:solidFill>
                <a:effectLst/>
                <a:latin typeface="Calibri" panose="020F0502020204030204" pitchFamily="34" charset="0"/>
                <a:ea typeface="Times New Roman" panose="02020603050405020304" pitchFamily="18" charset="0"/>
              </a:rPr>
              <a:t> Resort &amp; Convention Center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Punta de </a:t>
            </a:r>
            <a:r>
              <a:rPr lang="en-US" sz="1200" err="1">
                <a:solidFill>
                  <a:srgbClr val="000000"/>
                </a:solidFill>
                <a:effectLst/>
                <a:latin typeface="Calibri" panose="020F0502020204030204" pitchFamily="34" charset="0"/>
                <a:ea typeface="Times New Roman" panose="02020603050405020304" pitchFamily="18" charset="0"/>
              </a:rPr>
              <a:t>Mita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Marriott</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Cancun, An All-Inclusive Resort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Cobrand Card (Mexico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RAPPI Partnership (Mexico and Colombia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Moments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Argentina Open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err="1">
                <a:effectLst/>
                <a:latin typeface="Calibri" panose="020F0502020204030204" pitchFamily="34" charset="0"/>
                <a:ea typeface="Times New Roman" panose="02020603050405020304" pitchFamily="18" charset="0"/>
              </a:rPr>
              <a:t>Estereo</a:t>
            </a:r>
            <a:r>
              <a:rPr lang="en-GB" sz="1100">
                <a:effectLst/>
                <a:latin typeface="Calibri" panose="020F0502020204030204" pitchFamily="34" charset="0"/>
                <a:ea typeface="Times New Roman" panose="02020603050405020304" pitchFamily="18" charset="0"/>
              </a:rPr>
              <a:t> Picnic</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Marriott Resort &amp; Stellaris Casino – Valentines Dinner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Carnival</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Monterrey Concerts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Marriott Bonvoy Moments general information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b="1">
                <a:effectLst/>
                <a:latin typeface="Calibri" panose="020F0502020204030204" pitchFamily="34" charset="0"/>
                <a:ea typeface="Times New Roman" panose="02020603050405020304" pitchFamily="18" charset="0"/>
              </a:rPr>
              <a:t>APP</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Personalization efforts</a:t>
            </a: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First Name</a:t>
            </a:r>
            <a:r>
              <a:rPr lang="en-GB" sz="1100">
                <a:effectLst/>
                <a:latin typeface="Calibri" panose="020F0502020204030204" pitchFamily="34" charset="0"/>
                <a:ea typeface="Times New Roman" panose="02020603050405020304" pitchFamily="18" charset="0"/>
              </a:rPr>
              <a:t> is being used in the subject line and email copy to improve email engagement. </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We are sending this emails using STO (Send Time Optimization). </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15</a:t>
            </a:fld>
            <a:endParaRPr lang="en-US"/>
          </a:p>
        </p:txBody>
      </p:sp>
    </p:spTree>
    <p:extLst>
      <p:ext uri="{BB962C8B-B14F-4D97-AF65-F5344CB8AC3E}">
        <p14:creationId xmlns:p14="http://schemas.microsoft.com/office/powerpoint/2010/main" val="2912249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100">
                <a:latin typeface="+mn-lt"/>
              </a:rPr>
              <a:t>(Oct’s point redemption hero, 12% of clicks; Nov 6-pack hero; Dec non-CTA hero)</a:t>
            </a: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Same target as Dec</a:t>
            </a:r>
          </a:p>
          <a:p>
            <a:pPr marL="171450" marR="0" indent="-171450">
              <a:spcBef>
                <a:spcPts val="0"/>
              </a:spcBef>
              <a:spcAft>
                <a:spcPts val="0"/>
              </a:spcAft>
              <a:buFont typeface="Wingdings" panose="05000000000000000000" pitchFamily="2" charset="2"/>
              <a:buChar char="n"/>
            </a:pPr>
            <a:r>
              <a:rPr lang="en-GB" sz="1100">
                <a:effectLst/>
                <a:latin typeface="Calibri" panose="020F0502020204030204" pitchFamily="34" charset="0"/>
                <a:ea typeface="Calibri" panose="020F0502020204030204" pitchFamily="34" charset="0"/>
              </a:rPr>
              <a:t>Last month had a poll, cascading circles for new hotels, </a:t>
            </a:r>
            <a:r>
              <a:rPr lang="en-GB" sz="1100" err="1">
                <a:effectLst/>
                <a:latin typeface="Calibri" panose="020F0502020204030204" pitchFamily="34" charset="0"/>
                <a:ea typeface="Calibri" panose="020F0502020204030204" pitchFamily="34" charset="0"/>
              </a:rPr>
              <a:t>mbv</a:t>
            </a:r>
            <a:r>
              <a:rPr lang="en-GB" sz="1100">
                <a:effectLst/>
                <a:latin typeface="Calibri" panose="020F0502020204030204" pitchFamily="34" charset="0"/>
                <a:ea typeface="Calibri" panose="020F0502020204030204" pitchFamily="34" charset="0"/>
              </a:rPr>
              <a:t> moments</a:t>
            </a:r>
          </a:p>
          <a:p>
            <a:pPr marL="171450" marR="0" indent="-171450">
              <a:spcBef>
                <a:spcPts val="0"/>
              </a:spcBef>
              <a:spcAft>
                <a:spcPts val="0"/>
              </a:spcAft>
              <a:buFont typeface="Wingdings" panose="05000000000000000000" pitchFamily="2" charset="2"/>
              <a:buChar char="n"/>
            </a:pPr>
            <a:r>
              <a:rPr lang="en-GB" sz="1100">
                <a:effectLst/>
                <a:latin typeface="Calibri" panose="020F0502020204030204" pitchFamily="34" charset="0"/>
                <a:ea typeface="Calibri" panose="020F0502020204030204" pitchFamily="34" charset="0"/>
              </a:rPr>
              <a:t>Notate the Aug theme causing the spike</a:t>
            </a: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As we continue with the activation of CALA member communication strategy through Global Local Op Model, the </a:t>
            </a:r>
            <a:r>
              <a:rPr lang="en-US" sz="1100" b="1">
                <a:effectLst/>
                <a:latin typeface="Calibri" panose="020F0502020204030204" pitchFamily="34" charset="0"/>
                <a:ea typeface="Calibri" panose="020F0502020204030204" pitchFamily="34" charset="0"/>
              </a:rPr>
              <a:t>CALA Loyalty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15</a:t>
            </a:r>
            <a:r>
              <a:rPr lang="en-US" sz="1100" b="1" baseline="30000">
                <a:effectLst/>
                <a:latin typeface="Calibri" panose="020F0502020204030204" pitchFamily="34" charset="0"/>
                <a:ea typeface="Calibri" panose="020F0502020204030204" pitchFamily="34" charset="0"/>
              </a:rPr>
              <a:t>th</a:t>
            </a:r>
            <a:r>
              <a:rPr lang="en-US" sz="1100" b="1">
                <a:effectLst/>
                <a:latin typeface="Calibri" panose="020F0502020204030204" pitchFamily="34" charset="0"/>
                <a:ea typeface="Calibri" panose="020F0502020204030204" pitchFamily="34" charset="0"/>
              </a:rPr>
              <a:t> at 10:00 AM ET.</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This campaign highlights Loyalty information</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Launch details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Deployment Dates: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b="1">
                <a:noFill/>
                <a:effectLst/>
                <a:latin typeface="Calibri" panose="020F0502020204030204" pitchFamily="34" charset="0"/>
                <a:ea typeface="Times New Roman" panose="02020603050405020304" pitchFamily="18" charset="0"/>
              </a:rPr>
              <a:t>ES:</a:t>
            </a:r>
            <a:r>
              <a:rPr lang="en-GB" sz="1100">
                <a:noFill/>
                <a:effectLst/>
                <a:latin typeface="Calibri" panose="020F0502020204030204" pitchFamily="34" charset="0"/>
                <a:ea typeface="Times New Roman" panose="02020603050405020304" pitchFamily="18" charset="0"/>
              </a:rPr>
              <a:t> </a:t>
            </a:r>
            <a:r>
              <a:rPr lang="en-US" sz="1100">
                <a:noFill/>
                <a:effectLst/>
                <a:latin typeface="Calibri" panose="020F0502020204030204" pitchFamily="34" charset="0"/>
                <a:ea typeface="Times New Roman" panose="02020603050405020304" pitchFamily="18" charset="0"/>
              </a:rPr>
              <a:t>Monday, January 15</a:t>
            </a:r>
            <a:r>
              <a:rPr lang="en-US" sz="1100" baseline="30000">
                <a:noFill/>
                <a:effectLst/>
                <a:latin typeface="Calibri" panose="020F0502020204030204" pitchFamily="34" charset="0"/>
                <a:ea typeface="Times New Roman" panose="02020603050405020304" pitchFamily="18" charset="0"/>
              </a:rPr>
              <a:t>th</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Targeting audience: </a:t>
            </a:r>
            <a:r>
              <a:rPr lang="en-GB" sz="1100">
                <a:noFill/>
                <a:effectLst/>
                <a:latin typeface="Calibri" panose="020F0502020204030204" pitchFamily="34" charset="0"/>
                <a:ea typeface="Times New Roman" panose="02020603050405020304" pitchFamily="18" charset="0"/>
              </a:rPr>
              <a:t>Active members in CALA with Spanish Language preference. </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Audience count/size:</a:t>
            </a:r>
            <a:r>
              <a:rPr lang="en-GB" sz="1100">
                <a:noFill/>
                <a:effectLst/>
                <a:latin typeface="Calibri" panose="020F0502020204030204" pitchFamily="34" charset="0"/>
                <a:ea typeface="Times New Roman" panose="02020603050405020304" pitchFamily="18" charset="0"/>
              </a:rPr>
              <a:t>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a:noFill/>
                <a:effectLst/>
                <a:latin typeface="Calibri" panose="020F0502020204030204" pitchFamily="34" charset="0"/>
                <a:ea typeface="Times New Roman" panose="02020603050405020304" pitchFamily="18" charset="0"/>
              </a:rPr>
              <a:t>849,535 counts</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Languages Supported</a:t>
            </a:r>
            <a:r>
              <a:rPr lang="en-GB" sz="1100">
                <a:noFill/>
                <a:effectLst/>
                <a:latin typeface="Calibri" panose="020F0502020204030204" pitchFamily="34" charset="0"/>
                <a:ea typeface="Times New Roman" panose="02020603050405020304" pitchFamily="18" charset="0"/>
              </a:rPr>
              <a:t>: Spanish</a:t>
            </a:r>
            <a:endParaRPr lang="en-US" sz="1100">
              <a:noFill/>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Key</a:t>
            </a:r>
            <a:r>
              <a:rPr lang="en-GB" sz="1100">
                <a:effectLst/>
                <a:latin typeface="Calibri" panose="020F0502020204030204" pitchFamily="34" charset="0"/>
                <a:ea typeface="Calibri" panose="020F0502020204030204" pitchFamily="34" charset="0"/>
              </a:rPr>
              <a:t> </a:t>
            </a:r>
            <a:r>
              <a:rPr lang="en-GB" sz="1100" b="1">
                <a:solidFill>
                  <a:srgbClr val="ED7D31"/>
                </a:solidFill>
                <a:effectLst/>
                <a:latin typeface="Calibri" panose="020F0502020204030204" pitchFamily="34" charset="0"/>
                <a:ea typeface="Calibri" panose="020F0502020204030204" pitchFamily="34" charset="0"/>
              </a:rPr>
              <a:t>campaign highlights:</a:t>
            </a: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Areas</a:t>
            </a:r>
            <a:r>
              <a:rPr lang="en-GB" sz="110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a:effectLst/>
                <a:latin typeface="Calibri" panose="020F0502020204030204" pitchFamily="34" charset="0"/>
                <a:ea typeface="Times New Roman" panose="02020603050405020304" pitchFamily="18" charset="0"/>
                <a:cs typeface="Times New Roman" panose="02020603050405020304" pitchFamily="18" charset="0"/>
              </a:rPr>
              <a:t>Supported: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MX" sz="1100" err="1">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CASA</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CARAI</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Content: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Hotels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Barranquilla Marriott Hotel</a:t>
            </a:r>
            <a:endParaRPr lang="en-US" sz="1100">
              <a:solidFill>
                <a:srgbClr val="1C1C1C"/>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Santa Marta Marriott</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Resort Playa </a:t>
            </a:r>
            <a:r>
              <a:rPr lang="en-US" sz="1200" err="1">
                <a:solidFill>
                  <a:srgbClr val="1C1C1C"/>
                </a:solidFill>
                <a:effectLst/>
                <a:latin typeface="Calibri" panose="020F0502020204030204" pitchFamily="34" charset="0"/>
                <a:ea typeface="Times New Roman" panose="02020603050405020304" pitchFamily="18" charset="0"/>
              </a:rPr>
              <a:t>Dormida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JW</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Marriott Hotel Bogota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s-MX" sz="1200">
                <a:solidFill>
                  <a:srgbClr val="1C1C1C"/>
                </a:solidFill>
                <a:effectLst/>
                <a:latin typeface="Calibri" panose="020F0502020204030204" pitchFamily="34" charset="0"/>
                <a:ea typeface="Times New Roman" panose="02020603050405020304" pitchFamily="18" charset="0"/>
              </a:rPr>
              <a:t>Los Sueños Marriott</a:t>
            </a:r>
            <a:r>
              <a:rPr lang="es-MX" sz="1200" baseline="30000">
                <a:solidFill>
                  <a:srgbClr val="1C1C1C"/>
                </a:solidFill>
                <a:effectLst/>
                <a:latin typeface="Calibri" panose="020F0502020204030204" pitchFamily="34" charset="0"/>
                <a:ea typeface="Times New Roman" panose="02020603050405020304" pitchFamily="18" charset="0"/>
              </a:rPr>
              <a:t>®</a:t>
            </a:r>
            <a:r>
              <a:rPr lang="es-MX" sz="1200">
                <a:solidFill>
                  <a:srgbClr val="1C1C1C"/>
                </a:solidFill>
                <a:effectLst/>
                <a:latin typeface="Calibri" panose="020F0502020204030204" pitchFamily="34" charset="0"/>
                <a:ea typeface="Times New Roman" panose="02020603050405020304" pitchFamily="18" charset="0"/>
              </a:rPr>
              <a:t> </a:t>
            </a:r>
            <a:r>
              <a:rPr lang="es-MX" sz="1200" err="1">
                <a:solidFill>
                  <a:srgbClr val="1C1C1C"/>
                </a:solidFill>
                <a:effectLst/>
                <a:latin typeface="Calibri" panose="020F0502020204030204" pitchFamily="34" charset="0"/>
                <a:ea typeface="Times New Roman" panose="02020603050405020304" pitchFamily="18" charset="0"/>
              </a:rPr>
              <a:t>Ocean</a:t>
            </a:r>
            <a:r>
              <a:rPr lang="es-MX" sz="1200">
                <a:solidFill>
                  <a:srgbClr val="1C1C1C"/>
                </a:solidFill>
                <a:effectLst/>
                <a:latin typeface="Calibri" panose="020F0502020204030204" pitchFamily="34" charset="0"/>
                <a:ea typeface="Times New Roman" panose="02020603050405020304" pitchFamily="18" charset="0"/>
              </a:rPr>
              <a:t> &amp; Golf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The Ritz-Carlton</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Santiago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Delta</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Hotels Riviera Nayarit, An All-Inclusive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JW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Marriott Hotel Mexico City Polanco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Sheraton</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a:t>
            </a:r>
            <a:r>
              <a:rPr lang="en-US" sz="1200" err="1">
                <a:solidFill>
                  <a:srgbClr val="000000"/>
                </a:solidFill>
                <a:effectLst/>
                <a:latin typeface="Calibri" panose="020F0502020204030204" pitchFamily="34" charset="0"/>
                <a:ea typeface="Times New Roman" panose="02020603050405020304" pitchFamily="18" charset="0"/>
              </a:rPr>
              <a:t>Buganvilias</a:t>
            </a:r>
            <a:r>
              <a:rPr lang="en-US" sz="1200">
                <a:solidFill>
                  <a:srgbClr val="000000"/>
                </a:solidFill>
                <a:effectLst/>
                <a:latin typeface="Calibri" panose="020F0502020204030204" pitchFamily="34" charset="0"/>
                <a:ea typeface="Times New Roman" panose="02020603050405020304" pitchFamily="18" charset="0"/>
              </a:rPr>
              <a:t> Resort &amp; Convention Center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Punta de </a:t>
            </a:r>
            <a:r>
              <a:rPr lang="en-US" sz="1200" err="1">
                <a:solidFill>
                  <a:srgbClr val="000000"/>
                </a:solidFill>
                <a:effectLst/>
                <a:latin typeface="Calibri" panose="020F0502020204030204" pitchFamily="34" charset="0"/>
                <a:ea typeface="Times New Roman" panose="02020603050405020304" pitchFamily="18" charset="0"/>
              </a:rPr>
              <a:t>Mita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Marriott</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Cancun, An All-Inclusive Resort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Cobrand Card (Mexico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RAPPI Partnership (Mexico and Colombia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Moments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Argentina Open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err="1">
                <a:effectLst/>
                <a:latin typeface="Calibri" panose="020F0502020204030204" pitchFamily="34" charset="0"/>
                <a:ea typeface="Times New Roman" panose="02020603050405020304" pitchFamily="18" charset="0"/>
              </a:rPr>
              <a:t>Estereo</a:t>
            </a:r>
            <a:r>
              <a:rPr lang="en-GB" sz="1100">
                <a:effectLst/>
                <a:latin typeface="Calibri" panose="020F0502020204030204" pitchFamily="34" charset="0"/>
                <a:ea typeface="Times New Roman" panose="02020603050405020304" pitchFamily="18" charset="0"/>
              </a:rPr>
              <a:t> Picnic</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Marriott Resort &amp; Stellaris Casino – Valentines Dinner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Carnival</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Monterrey Concerts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Marriott Bonvoy Moments general information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b="1">
                <a:effectLst/>
                <a:latin typeface="Calibri" panose="020F0502020204030204" pitchFamily="34" charset="0"/>
                <a:ea typeface="Times New Roman" panose="02020603050405020304" pitchFamily="18" charset="0"/>
              </a:rPr>
              <a:t>APP</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Personalization efforts</a:t>
            </a:r>
            <a:r>
              <a:rPr lang="en-GB"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First Name</a:t>
            </a:r>
            <a:r>
              <a:rPr lang="en-GB" sz="1100">
                <a:effectLst/>
                <a:latin typeface="Calibri" panose="020F0502020204030204" pitchFamily="34" charset="0"/>
                <a:ea typeface="Times New Roman" panose="02020603050405020304" pitchFamily="18" charset="0"/>
              </a:rPr>
              <a:t> is being used in the subject line and email copy to improve email engagement. </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We are sending this emails using STO (Send Time Optimization). </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16</a:t>
            </a:fld>
            <a:endParaRPr lang="en-US"/>
          </a:p>
        </p:txBody>
      </p:sp>
    </p:spTree>
    <p:extLst>
      <p:ext uri="{BB962C8B-B14F-4D97-AF65-F5344CB8AC3E}">
        <p14:creationId xmlns:p14="http://schemas.microsoft.com/office/powerpoint/2010/main" val="2857400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--Campaign Key: </a:t>
            </a:r>
            <a:r>
              <a:rPr lang="en-US" sz="1600"/>
              <a:t>49874230</a:t>
            </a:r>
            <a:endParaRPr lang="en-US" sz="1100">
              <a:effectLst/>
              <a:latin typeface="Calibri" panose="020F0502020204030204" pitchFamily="34" charset="0"/>
              <a:ea typeface="Calibri" panose="020F0502020204030204"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a:t>
            </a:r>
            <a:r>
              <a:rPr lang="en-US" sz="1100">
                <a:highlight>
                  <a:srgbClr val="FFFF00"/>
                </a:highlight>
                <a:latin typeface="+mn-lt"/>
              </a:rPr>
              <a:t>Was called F&amp;B in PCM but in LA was called Silk – Campaign Key  </a:t>
            </a: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The </a:t>
            </a:r>
            <a:r>
              <a:rPr lang="en-US" sz="1100" b="1">
                <a:effectLst/>
                <a:latin typeface="Calibri" panose="020F0502020204030204" pitchFamily="34" charset="0"/>
                <a:ea typeface="Calibri" panose="020F0502020204030204" pitchFamily="34" charset="0"/>
              </a:rPr>
              <a:t>CALA Project Silk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22</a:t>
            </a:r>
            <a:r>
              <a:rPr lang="en-US" sz="1100" b="1" baseline="30000">
                <a:effectLst/>
                <a:latin typeface="Calibri" panose="020F0502020204030204" pitchFamily="34" charset="0"/>
                <a:ea typeface="Calibri" panose="020F0502020204030204" pitchFamily="34" charset="0"/>
              </a:rPr>
              <a:t>nd</a:t>
            </a:r>
            <a:r>
              <a:rPr lang="en-US" sz="1100" b="1">
                <a:effectLst/>
                <a:latin typeface="Calibri" panose="020F0502020204030204" pitchFamily="34" charset="0"/>
                <a:ea typeface="Calibri" panose="020F0502020204030204" pitchFamily="34" charset="0"/>
              </a:rPr>
              <a:t>  at 10 AM ET.</a:t>
            </a:r>
            <a:r>
              <a:rPr lang="en-US" sz="1100">
                <a:effectLst/>
                <a:latin typeface="Calibri" panose="020F0502020204030204" pitchFamily="34" charset="0"/>
                <a:ea typeface="Calibri" panose="020F0502020204030204" pitchFamily="34" charset="0"/>
              </a:rPr>
              <a:t> </a:t>
            </a:r>
            <a:r>
              <a:rPr lang="en-US" sz="1100">
                <a:solidFill>
                  <a:srgbClr val="242424"/>
                </a:solidFill>
                <a:effectLst/>
                <a:latin typeface="Calibri" panose="020F0502020204030204" pitchFamily="34" charset="0"/>
                <a:ea typeface="Calibri" panose="020F0502020204030204" pitchFamily="34" charset="0"/>
              </a:rPr>
              <a:t>This campaign highlight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CALA Project Silk program and our restaurants and bars participating in Mexico. We conduct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STO (Scheduled Time Optimization) in this deployment.</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This message deployed to </a:t>
            </a:r>
            <a:r>
              <a:rPr lang="en-US" sz="1100" b="1">
                <a:effectLst/>
                <a:latin typeface="Calibri" panose="020F0502020204030204" pitchFamily="34" charset="0"/>
                <a:ea typeface="Calibri" panose="020F0502020204030204" pitchFamily="34" charset="0"/>
              </a:rPr>
              <a:t>members</a:t>
            </a:r>
            <a:r>
              <a:rPr lang="en-US" sz="1100">
                <a:effectLst/>
                <a:latin typeface="Calibri" panose="020F0502020204030204" pitchFamily="34" charset="0"/>
                <a:ea typeface="Calibri" panose="020F0502020204030204" pitchFamily="34" charset="0"/>
              </a:rPr>
              <a:t> based on the following criteria:</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LAUNCH DETAILS: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Theme: </a:t>
            </a:r>
            <a:r>
              <a:rPr lang="en-US" sz="1100">
                <a:effectLst/>
                <a:latin typeface="Calibri" panose="020F0502020204030204" pitchFamily="34" charset="0"/>
                <a:ea typeface="Times New Roman" panose="02020603050405020304" pitchFamily="18" charset="0"/>
              </a:rPr>
              <a:t>Project Silk Program (Mexico Only)</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Objective: </a:t>
            </a:r>
            <a:r>
              <a:rPr lang="en-US" sz="1100">
                <a:effectLst/>
                <a:latin typeface="Calibri" panose="020F0502020204030204" pitchFamily="34" charset="0"/>
                <a:ea typeface="Times New Roman" panose="02020603050405020304" pitchFamily="18" charset="0"/>
              </a:rPr>
              <a:t>Drive points activation with in-region restaurants and bars offerings.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Deployment date: </a:t>
            </a:r>
            <a:r>
              <a:rPr lang="en-US" sz="1100">
                <a:effectLst/>
                <a:latin typeface="Calibri" panose="020F0502020204030204" pitchFamily="34" charset="0"/>
                <a:ea typeface="Times New Roman" panose="02020603050405020304" pitchFamily="18" charset="0"/>
              </a:rPr>
              <a:t>Monday, January 22</a:t>
            </a:r>
            <a:r>
              <a:rPr lang="en-US" sz="1100" baseline="30000">
                <a:effectLst/>
                <a:latin typeface="Calibri" panose="020F0502020204030204" pitchFamily="34" charset="0"/>
                <a:ea typeface="Times New Roman" panose="02020603050405020304" pitchFamily="18" charset="0"/>
              </a:rPr>
              <a:t>nd</a:t>
            </a:r>
            <a:r>
              <a:rPr lang="en-US" sz="1100">
                <a:effectLst/>
                <a:latin typeface="Calibri" panose="020F0502020204030204" pitchFamily="34" charset="0"/>
                <a:ea typeface="Times New Roman" panose="02020603050405020304" pitchFamily="18" charset="0"/>
              </a:rPr>
              <a:t> .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Targeting audience: </a:t>
            </a:r>
            <a:r>
              <a:rPr lang="en-US" sz="1100">
                <a:effectLst/>
                <a:latin typeface="Calibri" panose="020F0502020204030204" pitchFamily="34" charset="0"/>
                <a:ea typeface="Times New Roman" panose="02020603050405020304" pitchFamily="18" charset="0"/>
              </a:rPr>
              <a:t>Active members in 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Audience Size: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a:effectLst/>
                <a:latin typeface="Calibri" panose="020F0502020204030204" pitchFamily="34" charset="0"/>
                <a:ea typeface="Times New Roman" panose="02020603050405020304" pitchFamily="18" charset="0"/>
              </a:rPr>
              <a:t>431,075 members </a:t>
            </a:r>
            <a:r>
              <a:rPr lang="en-US" sz="1100">
                <a:effectLst/>
                <a:latin typeface="Calibri" panose="020F0502020204030204" pitchFamily="34" charset="0"/>
                <a:ea typeface="Times New Roman" panose="02020603050405020304" pitchFamily="18" charset="0"/>
              </a:rPr>
              <a:t>who reside in</a:t>
            </a:r>
            <a:r>
              <a:rPr lang="en-US" sz="1100" b="1">
                <a:effectLst/>
                <a:latin typeface="Calibri" panose="020F0502020204030204" pitchFamily="34" charset="0"/>
                <a:ea typeface="Times New Roman" panose="02020603050405020304" pitchFamily="18" charset="0"/>
              </a:rPr>
              <a:t> Mexico with a Spanish language</a:t>
            </a:r>
            <a:r>
              <a:rPr lang="en-US" sz="1100">
                <a:effectLst/>
                <a:latin typeface="Calibri" panose="020F0502020204030204" pitchFamily="34" charset="0"/>
                <a:ea typeface="Times New Roman" panose="02020603050405020304" pitchFamily="18" charset="0"/>
              </a:rPr>
              <a:t> preference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Languages Supported: </a:t>
            </a:r>
            <a:r>
              <a:rPr lang="en-US" sz="1100">
                <a:effectLst/>
                <a:latin typeface="Calibri" panose="020F0502020204030204" pitchFamily="34" charset="0"/>
                <a:ea typeface="Times New Roman" panose="02020603050405020304" pitchFamily="18" charset="0"/>
              </a:rPr>
              <a:t>Spanish</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KEY CAMPAIGN HIGHLIGHTS: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Areas Supported: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Destinations Highlighted: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Leon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Cancun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Ciudad de 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Veracruz</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Featured restaurants:</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SAMOS Sabores Míos – </a:t>
            </a:r>
            <a:r>
              <a:rPr lang="es-MX" sz="1100" err="1">
                <a:effectLst/>
                <a:latin typeface="Calibri" panose="020F0502020204030204" pitchFamily="34" charset="0"/>
                <a:ea typeface="Times New Roman" panose="02020603050405020304" pitchFamily="18" charset="0"/>
              </a:rPr>
              <a:t>The</a:t>
            </a:r>
            <a:r>
              <a:rPr lang="es-MX" sz="1100">
                <a:effectLst/>
                <a:latin typeface="Calibri" panose="020F0502020204030204" pitchFamily="34" charset="0"/>
                <a:ea typeface="Times New Roman" panose="02020603050405020304" pitchFamily="18" charset="0"/>
              </a:rPr>
              <a:t> Ritz Carlton, </a:t>
            </a:r>
            <a:r>
              <a:rPr lang="es-MX" sz="1100" err="1">
                <a:effectLst/>
                <a:latin typeface="Calibri" panose="020F0502020204030204" pitchFamily="34" charset="0"/>
                <a:ea typeface="Times New Roman" panose="02020603050405020304" pitchFamily="18" charset="0"/>
              </a:rPr>
              <a:t>Mexico</a:t>
            </a:r>
            <a:r>
              <a:rPr lang="es-MX" sz="1100">
                <a:effectLst/>
                <a:latin typeface="Calibri" panose="020F0502020204030204" pitchFamily="34" charset="0"/>
                <a:ea typeface="Times New Roman" panose="02020603050405020304" pitchFamily="18" charset="0"/>
              </a:rPr>
              <a:t> City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AC Lounge – AC Hotel Veracruz</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The Eatery Bistro &amp; </a:t>
            </a:r>
            <a:r>
              <a:rPr lang="en-US" sz="1100" err="1">
                <a:effectLst/>
                <a:latin typeface="Calibri" panose="020F0502020204030204" pitchFamily="34" charset="0"/>
                <a:ea typeface="Times New Roman" panose="02020603050405020304" pitchFamily="18" charset="0"/>
              </a:rPr>
              <a:t>Restaurante</a:t>
            </a:r>
            <a:r>
              <a:rPr lang="en-US" sz="1100">
                <a:effectLst/>
                <a:latin typeface="Calibri" panose="020F0502020204030204" pitchFamily="34" charset="0"/>
                <a:ea typeface="Times New Roman" panose="02020603050405020304" pitchFamily="18" charset="0"/>
              </a:rPr>
              <a:t> – Four Points by Sheraton Cancun Centro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Additional</a:t>
            </a:r>
            <a:r>
              <a:rPr lang="es-MX" sz="1100" b="1">
                <a:effectLst/>
                <a:latin typeface="Calibri" panose="020F0502020204030204" pitchFamily="34" charset="0"/>
                <a:ea typeface="Times New Roman" panose="02020603050405020304" pitchFamily="18" charset="0"/>
              </a:rPr>
              <a:t> </a:t>
            </a:r>
            <a:r>
              <a:rPr lang="es-MX" sz="1100" b="1" err="1">
                <a:effectLst/>
                <a:latin typeface="Calibri" panose="020F0502020204030204" pitchFamily="34" charset="0"/>
                <a:ea typeface="Times New Roman" panose="02020603050405020304" pitchFamily="18" charset="0"/>
              </a:rPr>
              <a:t>information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Instagram </a:t>
            </a:r>
            <a:r>
              <a:rPr lang="es-MX" sz="1100" err="1">
                <a:effectLst/>
                <a:latin typeface="Calibri" panose="020F0502020204030204" pitchFamily="34" charset="0"/>
                <a:ea typeface="Times New Roman" panose="02020603050405020304" pitchFamily="18" charset="0"/>
              </a:rPr>
              <a:t>Influencers</a:t>
            </a:r>
            <a:r>
              <a:rPr lang="es-MX" sz="1100">
                <a:effectLst/>
                <a:latin typeface="Calibri" panose="020F0502020204030204" pitchFamily="34" charset="0"/>
                <a:ea typeface="Times New Roman" panose="02020603050405020304" pitchFamily="18" charset="0"/>
              </a:rPr>
              <a:t> F&amp;B</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Personalization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No personalization</a:t>
            </a:r>
            <a:endParaRPr lang="en-US" sz="1100">
              <a:effectLst/>
              <a:latin typeface="Calibri" panose="020F0502020204030204" pitchFamily="34" charset="0"/>
              <a:ea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18</a:t>
            </a:fld>
            <a:endParaRPr lang="en-US"/>
          </a:p>
        </p:txBody>
      </p:sp>
    </p:spTree>
    <p:extLst>
      <p:ext uri="{BB962C8B-B14F-4D97-AF65-F5344CB8AC3E}">
        <p14:creationId xmlns:p14="http://schemas.microsoft.com/office/powerpoint/2010/main" val="92396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--Campaign Key: </a:t>
            </a:r>
            <a:r>
              <a:rPr lang="en-US" sz="1600"/>
              <a:t>49874230</a:t>
            </a:r>
            <a:endParaRPr lang="en-US" sz="1100">
              <a:effectLst/>
              <a:latin typeface="Calibri" panose="020F0502020204030204" pitchFamily="34" charset="0"/>
              <a:ea typeface="Calibri" panose="020F0502020204030204"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a:t>
            </a:r>
            <a:r>
              <a:rPr lang="en-US" sz="1100">
                <a:highlight>
                  <a:srgbClr val="FFFF00"/>
                </a:highlight>
                <a:latin typeface="+mn-lt"/>
              </a:rPr>
              <a:t>Was called F&amp;B in PCM but in LA was called Silk – Campaign Key  </a:t>
            </a: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The </a:t>
            </a:r>
            <a:r>
              <a:rPr lang="en-US" sz="1100" b="1">
                <a:effectLst/>
                <a:latin typeface="Calibri" panose="020F0502020204030204" pitchFamily="34" charset="0"/>
                <a:ea typeface="Calibri" panose="020F0502020204030204" pitchFamily="34" charset="0"/>
              </a:rPr>
              <a:t>CALA Project Silk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22</a:t>
            </a:r>
            <a:r>
              <a:rPr lang="en-US" sz="1100" b="1" baseline="30000">
                <a:effectLst/>
                <a:latin typeface="Calibri" panose="020F0502020204030204" pitchFamily="34" charset="0"/>
                <a:ea typeface="Calibri" panose="020F0502020204030204" pitchFamily="34" charset="0"/>
              </a:rPr>
              <a:t>nd</a:t>
            </a:r>
            <a:r>
              <a:rPr lang="en-US" sz="1100" b="1">
                <a:effectLst/>
                <a:latin typeface="Calibri" panose="020F0502020204030204" pitchFamily="34" charset="0"/>
                <a:ea typeface="Calibri" panose="020F0502020204030204" pitchFamily="34" charset="0"/>
              </a:rPr>
              <a:t>  at 10 AM ET.</a:t>
            </a:r>
            <a:r>
              <a:rPr lang="en-US" sz="1100">
                <a:effectLst/>
                <a:latin typeface="Calibri" panose="020F0502020204030204" pitchFamily="34" charset="0"/>
                <a:ea typeface="Calibri" panose="020F0502020204030204" pitchFamily="34" charset="0"/>
              </a:rPr>
              <a:t> </a:t>
            </a:r>
            <a:r>
              <a:rPr lang="en-US" sz="1100">
                <a:solidFill>
                  <a:srgbClr val="242424"/>
                </a:solidFill>
                <a:effectLst/>
                <a:latin typeface="Calibri" panose="020F0502020204030204" pitchFamily="34" charset="0"/>
                <a:ea typeface="Calibri" panose="020F0502020204030204" pitchFamily="34" charset="0"/>
              </a:rPr>
              <a:t>This campaign highlight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CALA Project Silk program and our restaurants and bars participating in Mexico. We conduct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STO (Scheduled Time Optimization) in this deployment.</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This message deployed to </a:t>
            </a:r>
            <a:r>
              <a:rPr lang="en-US" sz="1100" b="1">
                <a:effectLst/>
                <a:latin typeface="Calibri" panose="020F0502020204030204" pitchFamily="34" charset="0"/>
                <a:ea typeface="Calibri" panose="020F0502020204030204" pitchFamily="34" charset="0"/>
              </a:rPr>
              <a:t>members</a:t>
            </a:r>
            <a:r>
              <a:rPr lang="en-US" sz="1100">
                <a:effectLst/>
                <a:latin typeface="Calibri" panose="020F0502020204030204" pitchFamily="34" charset="0"/>
                <a:ea typeface="Calibri" panose="020F0502020204030204" pitchFamily="34" charset="0"/>
              </a:rPr>
              <a:t> based on the following criteria:</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LAUNCH DETAILS: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Theme: </a:t>
            </a:r>
            <a:r>
              <a:rPr lang="en-US" sz="1100">
                <a:effectLst/>
                <a:latin typeface="Calibri" panose="020F0502020204030204" pitchFamily="34" charset="0"/>
                <a:ea typeface="Times New Roman" panose="02020603050405020304" pitchFamily="18" charset="0"/>
              </a:rPr>
              <a:t>Project Silk Program (Mexico Only)</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Objective: </a:t>
            </a:r>
            <a:r>
              <a:rPr lang="en-US" sz="1100">
                <a:effectLst/>
                <a:latin typeface="Calibri" panose="020F0502020204030204" pitchFamily="34" charset="0"/>
                <a:ea typeface="Times New Roman" panose="02020603050405020304" pitchFamily="18" charset="0"/>
              </a:rPr>
              <a:t>Drive points activation with in-region restaurants and bars offerings.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Deployment date: </a:t>
            </a:r>
            <a:r>
              <a:rPr lang="en-US" sz="1100">
                <a:effectLst/>
                <a:latin typeface="Calibri" panose="020F0502020204030204" pitchFamily="34" charset="0"/>
                <a:ea typeface="Times New Roman" panose="02020603050405020304" pitchFamily="18" charset="0"/>
              </a:rPr>
              <a:t>Monday, January 22</a:t>
            </a:r>
            <a:r>
              <a:rPr lang="en-US" sz="1100" baseline="30000">
                <a:effectLst/>
                <a:latin typeface="Calibri" panose="020F0502020204030204" pitchFamily="34" charset="0"/>
                <a:ea typeface="Times New Roman" panose="02020603050405020304" pitchFamily="18" charset="0"/>
              </a:rPr>
              <a:t>nd</a:t>
            </a:r>
            <a:r>
              <a:rPr lang="en-US" sz="1100">
                <a:effectLst/>
                <a:latin typeface="Calibri" panose="020F0502020204030204" pitchFamily="34" charset="0"/>
                <a:ea typeface="Times New Roman" panose="02020603050405020304" pitchFamily="18" charset="0"/>
              </a:rPr>
              <a:t> .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Targeting audience: </a:t>
            </a:r>
            <a:r>
              <a:rPr lang="en-US" sz="1100">
                <a:effectLst/>
                <a:latin typeface="Calibri" panose="020F0502020204030204" pitchFamily="34" charset="0"/>
                <a:ea typeface="Times New Roman" panose="02020603050405020304" pitchFamily="18" charset="0"/>
              </a:rPr>
              <a:t>Active members in 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Audience Size: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a:effectLst/>
                <a:latin typeface="Calibri" panose="020F0502020204030204" pitchFamily="34" charset="0"/>
                <a:ea typeface="Times New Roman" panose="02020603050405020304" pitchFamily="18" charset="0"/>
              </a:rPr>
              <a:t>431,075 members </a:t>
            </a:r>
            <a:r>
              <a:rPr lang="en-US" sz="1100">
                <a:effectLst/>
                <a:latin typeface="Calibri" panose="020F0502020204030204" pitchFamily="34" charset="0"/>
                <a:ea typeface="Times New Roman" panose="02020603050405020304" pitchFamily="18" charset="0"/>
              </a:rPr>
              <a:t>who reside in</a:t>
            </a:r>
            <a:r>
              <a:rPr lang="en-US" sz="1100" b="1">
                <a:effectLst/>
                <a:latin typeface="Calibri" panose="020F0502020204030204" pitchFamily="34" charset="0"/>
                <a:ea typeface="Times New Roman" panose="02020603050405020304" pitchFamily="18" charset="0"/>
              </a:rPr>
              <a:t> Mexico with a Spanish language</a:t>
            </a:r>
            <a:r>
              <a:rPr lang="en-US" sz="1100">
                <a:effectLst/>
                <a:latin typeface="Calibri" panose="020F0502020204030204" pitchFamily="34" charset="0"/>
                <a:ea typeface="Times New Roman" panose="02020603050405020304" pitchFamily="18" charset="0"/>
              </a:rPr>
              <a:t> preference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Languages Supported: </a:t>
            </a:r>
            <a:r>
              <a:rPr lang="en-US" sz="1100">
                <a:effectLst/>
                <a:latin typeface="Calibri" panose="020F0502020204030204" pitchFamily="34" charset="0"/>
                <a:ea typeface="Times New Roman" panose="02020603050405020304" pitchFamily="18" charset="0"/>
              </a:rPr>
              <a:t>Spanish</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KEY CAMPAIGN HIGHLIGHTS: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Areas Supported: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Destinations Highlighted: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Leon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Cancun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Ciudad de 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Veracruz</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Featured restaurants:</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SAMOS Sabores Míos – </a:t>
            </a:r>
            <a:r>
              <a:rPr lang="es-MX" sz="1100" err="1">
                <a:effectLst/>
                <a:latin typeface="Calibri" panose="020F0502020204030204" pitchFamily="34" charset="0"/>
                <a:ea typeface="Times New Roman" panose="02020603050405020304" pitchFamily="18" charset="0"/>
              </a:rPr>
              <a:t>The</a:t>
            </a:r>
            <a:r>
              <a:rPr lang="es-MX" sz="1100">
                <a:effectLst/>
                <a:latin typeface="Calibri" panose="020F0502020204030204" pitchFamily="34" charset="0"/>
                <a:ea typeface="Times New Roman" panose="02020603050405020304" pitchFamily="18" charset="0"/>
              </a:rPr>
              <a:t> Ritz Carlton, </a:t>
            </a:r>
            <a:r>
              <a:rPr lang="es-MX" sz="1100" err="1">
                <a:effectLst/>
                <a:latin typeface="Calibri" panose="020F0502020204030204" pitchFamily="34" charset="0"/>
                <a:ea typeface="Times New Roman" panose="02020603050405020304" pitchFamily="18" charset="0"/>
              </a:rPr>
              <a:t>Mexico</a:t>
            </a:r>
            <a:r>
              <a:rPr lang="es-MX" sz="1100">
                <a:effectLst/>
                <a:latin typeface="Calibri" panose="020F0502020204030204" pitchFamily="34" charset="0"/>
                <a:ea typeface="Times New Roman" panose="02020603050405020304" pitchFamily="18" charset="0"/>
              </a:rPr>
              <a:t> City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AC Lounge – AC Hotel Veracruz</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The Eatery Bistro &amp; </a:t>
            </a:r>
            <a:r>
              <a:rPr lang="en-US" sz="1100" err="1">
                <a:effectLst/>
                <a:latin typeface="Calibri" panose="020F0502020204030204" pitchFamily="34" charset="0"/>
                <a:ea typeface="Times New Roman" panose="02020603050405020304" pitchFamily="18" charset="0"/>
              </a:rPr>
              <a:t>Restaurante</a:t>
            </a:r>
            <a:r>
              <a:rPr lang="en-US" sz="1100">
                <a:effectLst/>
                <a:latin typeface="Calibri" panose="020F0502020204030204" pitchFamily="34" charset="0"/>
                <a:ea typeface="Times New Roman" panose="02020603050405020304" pitchFamily="18" charset="0"/>
              </a:rPr>
              <a:t> – Four Points by Sheraton Cancun Centro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Additional</a:t>
            </a:r>
            <a:r>
              <a:rPr lang="es-MX" sz="1100" b="1">
                <a:effectLst/>
                <a:latin typeface="Calibri" panose="020F0502020204030204" pitchFamily="34" charset="0"/>
                <a:ea typeface="Times New Roman" panose="02020603050405020304" pitchFamily="18" charset="0"/>
              </a:rPr>
              <a:t> </a:t>
            </a:r>
            <a:r>
              <a:rPr lang="es-MX" sz="1100" b="1" err="1">
                <a:effectLst/>
                <a:latin typeface="Calibri" panose="020F0502020204030204" pitchFamily="34" charset="0"/>
                <a:ea typeface="Times New Roman" panose="02020603050405020304" pitchFamily="18" charset="0"/>
              </a:rPr>
              <a:t>information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Instagram </a:t>
            </a:r>
            <a:r>
              <a:rPr lang="es-MX" sz="1100" err="1">
                <a:effectLst/>
                <a:latin typeface="Calibri" panose="020F0502020204030204" pitchFamily="34" charset="0"/>
                <a:ea typeface="Times New Roman" panose="02020603050405020304" pitchFamily="18" charset="0"/>
              </a:rPr>
              <a:t>Influencers</a:t>
            </a:r>
            <a:r>
              <a:rPr lang="es-MX" sz="1100">
                <a:effectLst/>
                <a:latin typeface="Calibri" panose="020F0502020204030204" pitchFamily="34" charset="0"/>
                <a:ea typeface="Times New Roman" panose="02020603050405020304" pitchFamily="18" charset="0"/>
              </a:rPr>
              <a:t> F&amp;B</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Personalization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No personalization</a:t>
            </a:r>
            <a:endParaRPr lang="en-US" sz="1100">
              <a:effectLst/>
              <a:latin typeface="Calibri" panose="020F0502020204030204" pitchFamily="34" charset="0"/>
              <a:ea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19</a:t>
            </a:fld>
            <a:endParaRPr lang="en-US"/>
          </a:p>
        </p:txBody>
      </p:sp>
    </p:spTree>
    <p:extLst>
      <p:ext uri="{BB962C8B-B14F-4D97-AF65-F5344CB8AC3E}">
        <p14:creationId xmlns:p14="http://schemas.microsoft.com/office/powerpoint/2010/main" val="300723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Cobrand Jan 0.7%</a:t>
            </a: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Social was 3.1% in Nov; 4.8 in Dec; Jan 5.5%</a:t>
            </a:r>
          </a:p>
          <a:p>
            <a:pPr marL="0" marR="0" lvl="0" indent="0" algn="l" defTabSz="457200" rtl="0" eaLnBrk="0" fontAlgn="base" latinLnBrk="0" hangingPunct="0">
              <a:lnSpc>
                <a:spcPct val="100000"/>
              </a:lnSpc>
              <a:spcBef>
                <a:spcPts val="0"/>
              </a:spcBef>
              <a:spcAft>
                <a:spcPts val="0"/>
              </a:spcAft>
              <a:buClrTx/>
              <a:buSzTx/>
              <a:buFontTx/>
              <a:buNone/>
              <a:tabLst/>
              <a:defRPr/>
            </a:pPr>
            <a:endParaRPr lang="en-US" sz="1100">
              <a:effectLst/>
              <a:latin typeface="Calibri" panose="020F0502020204030204" pitchFamily="34" charset="0"/>
              <a:ea typeface="Calibri" panose="020F0502020204030204"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--Campaign Key: </a:t>
            </a:r>
            <a:r>
              <a:rPr lang="en-US" sz="1600"/>
              <a:t>49874230</a:t>
            </a:r>
            <a:endParaRPr lang="en-US" sz="1100">
              <a:effectLst/>
              <a:latin typeface="Calibri" panose="020F0502020204030204" pitchFamily="34" charset="0"/>
              <a:ea typeface="Calibri" panose="020F0502020204030204"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rPr>
              <a:t>--</a:t>
            </a:r>
            <a:r>
              <a:rPr lang="en-US" sz="1100">
                <a:highlight>
                  <a:srgbClr val="FFFF00"/>
                </a:highlight>
                <a:latin typeface="+mn-lt"/>
              </a:rPr>
              <a:t>Was called F&amp;B in PCM but in LA was called Silk – Campaign Key  </a:t>
            </a: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The </a:t>
            </a:r>
            <a:r>
              <a:rPr lang="en-US" sz="1100" b="1">
                <a:effectLst/>
                <a:latin typeface="Calibri" panose="020F0502020204030204" pitchFamily="34" charset="0"/>
                <a:ea typeface="Calibri" panose="020F0502020204030204" pitchFamily="34" charset="0"/>
              </a:rPr>
              <a:t>CALA Project Silk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22</a:t>
            </a:r>
            <a:r>
              <a:rPr lang="en-US" sz="1100" b="1" baseline="30000">
                <a:effectLst/>
                <a:latin typeface="Calibri" panose="020F0502020204030204" pitchFamily="34" charset="0"/>
                <a:ea typeface="Calibri" panose="020F0502020204030204" pitchFamily="34" charset="0"/>
              </a:rPr>
              <a:t>nd</a:t>
            </a:r>
            <a:r>
              <a:rPr lang="en-US" sz="1100" b="1">
                <a:effectLst/>
                <a:latin typeface="Calibri" panose="020F0502020204030204" pitchFamily="34" charset="0"/>
                <a:ea typeface="Calibri" panose="020F0502020204030204" pitchFamily="34" charset="0"/>
              </a:rPr>
              <a:t>  at 10 AM ET.</a:t>
            </a:r>
            <a:r>
              <a:rPr lang="en-US" sz="1100">
                <a:effectLst/>
                <a:latin typeface="Calibri" panose="020F0502020204030204" pitchFamily="34" charset="0"/>
                <a:ea typeface="Calibri" panose="020F0502020204030204" pitchFamily="34" charset="0"/>
              </a:rPr>
              <a:t> </a:t>
            </a:r>
            <a:r>
              <a:rPr lang="en-US" sz="1100">
                <a:solidFill>
                  <a:srgbClr val="242424"/>
                </a:solidFill>
                <a:effectLst/>
                <a:latin typeface="Calibri" panose="020F0502020204030204" pitchFamily="34" charset="0"/>
                <a:ea typeface="Calibri" panose="020F0502020204030204" pitchFamily="34" charset="0"/>
              </a:rPr>
              <a:t>This campaign highlight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CALA Project Silk program and our restaurants and bars participating in Mexico. We conduct</a:t>
            </a:r>
            <a:r>
              <a:rPr lang="en-US" sz="1100">
                <a:effectLst/>
                <a:latin typeface="Calibri" panose="020F0502020204030204" pitchFamily="34" charset="0"/>
                <a:ea typeface="Calibri" panose="020F0502020204030204" pitchFamily="34" charset="0"/>
              </a:rPr>
              <a:t>ed</a:t>
            </a:r>
            <a:r>
              <a:rPr lang="en-US" sz="1100">
                <a:solidFill>
                  <a:srgbClr val="242424"/>
                </a:solidFill>
                <a:effectLst/>
                <a:latin typeface="Calibri" panose="020F0502020204030204" pitchFamily="34" charset="0"/>
                <a:ea typeface="Calibri" panose="020F0502020204030204" pitchFamily="34" charset="0"/>
              </a:rPr>
              <a:t> STO (Scheduled Time Optimization) in this deployment.</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Calibri" panose="020F0502020204030204" pitchFamily="34" charset="0"/>
                <a:ea typeface="Calibri" panose="020F0502020204030204" pitchFamily="34" charset="0"/>
              </a:rPr>
              <a:t>This message deployed to </a:t>
            </a:r>
            <a:r>
              <a:rPr lang="en-US" sz="1100" b="1">
                <a:effectLst/>
                <a:latin typeface="Calibri" panose="020F0502020204030204" pitchFamily="34" charset="0"/>
                <a:ea typeface="Calibri" panose="020F0502020204030204" pitchFamily="34" charset="0"/>
              </a:rPr>
              <a:t>members</a:t>
            </a:r>
            <a:r>
              <a:rPr lang="en-US" sz="1100">
                <a:effectLst/>
                <a:latin typeface="Calibri" panose="020F0502020204030204" pitchFamily="34" charset="0"/>
                <a:ea typeface="Calibri" panose="020F0502020204030204" pitchFamily="34" charset="0"/>
              </a:rPr>
              <a:t> based on the following criteria:</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LAUNCH DETAILS: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Theme: </a:t>
            </a:r>
            <a:r>
              <a:rPr lang="en-US" sz="1100">
                <a:effectLst/>
                <a:latin typeface="Calibri" panose="020F0502020204030204" pitchFamily="34" charset="0"/>
                <a:ea typeface="Times New Roman" panose="02020603050405020304" pitchFamily="18" charset="0"/>
              </a:rPr>
              <a:t>Project Silk Program (Mexico Only)</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Campaign Objective: </a:t>
            </a:r>
            <a:r>
              <a:rPr lang="en-US" sz="1100">
                <a:effectLst/>
                <a:latin typeface="Calibri" panose="020F0502020204030204" pitchFamily="34" charset="0"/>
                <a:ea typeface="Times New Roman" panose="02020603050405020304" pitchFamily="18" charset="0"/>
              </a:rPr>
              <a:t>Drive points activation with in-region restaurants and bars offerings.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Deployment date: </a:t>
            </a:r>
            <a:r>
              <a:rPr lang="en-US" sz="1100">
                <a:effectLst/>
                <a:latin typeface="Calibri" panose="020F0502020204030204" pitchFamily="34" charset="0"/>
                <a:ea typeface="Times New Roman" panose="02020603050405020304" pitchFamily="18" charset="0"/>
              </a:rPr>
              <a:t>Monday, January 22</a:t>
            </a:r>
            <a:r>
              <a:rPr lang="en-US" sz="1100" baseline="30000">
                <a:effectLst/>
                <a:latin typeface="Calibri" panose="020F0502020204030204" pitchFamily="34" charset="0"/>
                <a:ea typeface="Times New Roman" panose="02020603050405020304" pitchFamily="18" charset="0"/>
              </a:rPr>
              <a:t>nd</a:t>
            </a:r>
            <a:r>
              <a:rPr lang="en-US" sz="1100">
                <a:effectLst/>
                <a:latin typeface="Calibri" panose="020F0502020204030204" pitchFamily="34" charset="0"/>
                <a:ea typeface="Times New Roman" panose="02020603050405020304" pitchFamily="18" charset="0"/>
              </a:rPr>
              <a:t> .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Targeting audience: </a:t>
            </a:r>
            <a:r>
              <a:rPr lang="en-US" sz="1100">
                <a:effectLst/>
                <a:latin typeface="Calibri" panose="020F0502020204030204" pitchFamily="34" charset="0"/>
                <a:ea typeface="Times New Roman" panose="02020603050405020304" pitchFamily="18" charset="0"/>
              </a:rPr>
              <a:t>Active members in 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Audience Size: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a:effectLst/>
                <a:latin typeface="Calibri" panose="020F0502020204030204" pitchFamily="34" charset="0"/>
                <a:ea typeface="Times New Roman" panose="02020603050405020304" pitchFamily="18" charset="0"/>
              </a:rPr>
              <a:t>431,075 members </a:t>
            </a:r>
            <a:r>
              <a:rPr lang="en-US" sz="1100">
                <a:effectLst/>
                <a:latin typeface="Calibri" panose="020F0502020204030204" pitchFamily="34" charset="0"/>
                <a:ea typeface="Times New Roman" panose="02020603050405020304" pitchFamily="18" charset="0"/>
              </a:rPr>
              <a:t>who reside in</a:t>
            </a:r>
            <a:r>
              <a:rPr lang="en-US" sz="1100" b="1">
                <a:effectLst/>
                <a:latin typeface="Calibri" panose="020F0502020204030204" pitchFamily="34" charset="0"/>
                <a:ea typeface="Times New Roman" panose="02020603050405020304" pitchFamily="18" charset="0"/>
              </a:rPr>
              <a:t> Mexico with a Spanish language</a:t>
            </a:r>
            <a:r>
              <a:rPr lang="en-US" sz="1100">
                <a:effectLst/>
                <a:latin typeface="Calibri" panose="020F0502020204030204" pitchFamily="34" charset="0"/>
                <a:ea typeface="Times New Roman" panose="02020603050405020304" pitchFamily="18" charset="0"/>
              </a:rPr>
              <a:t> preference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Languages Supported: </a:t>
            </a:r>
            <a:r>
              <a:rPr lang="en-US" sz="1100">
                <a:effectLst/>
                <a:latin typeface="Calibri" panose="020F0502020204030204" pitchFamily="34" charset="0"/>
                <a:ea typeface="Times New Roman" panose="02020603050405020304" pitchFamily="18" charset="0"/>
              </a:rPr>
              <a:t>Spanish</a:t>
            </a:r>
            <a:r>
              <a:rPr lang="en-US" sz="1100" b="1">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b="1">
                <a:solidFill>
                  <a:srgbClr val="ED7D31"/>
                </a:solidFill>
                <a:effectLst/>
                <a:latin typeface="Calibri" panose="020F0502020204030204" pitchFamily="34" charset="0"/>
                <a:ea typeface="Calibri" panose="020F0502020204030204" pitchFamily="34" charset="0"/>
              </a:rPr>
              <a:t>KEY CAMPAIGN HIGHLIGHTS: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Areas Supported: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Destinations Highlighted:</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Leon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Cancun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Ciudad de 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Veracruz</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a:effectLst/>
                <a:latin typeface="Calibri" panose="020F0502020204030204" pitchFamily="34" charset="0"/>
                <a:ea typeface="Times New Roman" panose="02020603050405020304" pitchFamily="18" charset="0"/>
              </a:rPr>
              <a:t>Featured restaurants:</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SAMOS Sabores Míos – </a:t>
            </a:r>
            <a:r>
              <a:rPr lang="es-MX" sz="1100" err="1">
                <a:effectLst/>
                <a:latin typeface="Calibri" panose="020F0502020204030204" pitchFamily="34" charset="0"/>
                <a:ea typeface="Times New Roman" panose="02020603050405020304" pitchFamily="18" charset="0"/>
              </a:rPr>
              <a:t>The</a:t>
            </a:r>
            <a:r>
              <a:rPr lang="es-MX" sz="1100">
                <a:effectLst/>
                <a:latin typeface="Calibri" panose="020F0502020204030204" pitchFamily="34" charset="0"/>
                <a:ea typeface="Times New Roman" panose="02020603050405020304" pitchFamily="18" charset="0"/>
              </a:rPr>
              <a:t> Ritz Carlton, </a:t>
            </a:r>
            <a:r>
              <a:rPr lang="es-MX" sz="1100" err="1">
                <a:effectLst/>
                <a:latin typeface="Calibri" panose="020F0502020204030204" pitchFamily="34" charset="0"/>
                <a:ea typeface="Times New Roman" panose="02020603050405020304" pitchFamily="18" charset="0"/>
              </a:rPr>
              <a:t>Mexico</a:t>
            </a:r>
            <a:r>
              <a:rPr lang="es-MX" sz="1100">
                <a:effectLst/>
                <a:latin typeface="Calibri" panose="020F0502020204030204" pitchFamily="34" charset="0"/>
                <a:ea typeface="Times New Roman" panose="02020603050405020304" pitchFamily="18" charset="0"/>
              </a:rPr>
              <a:t> City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AC Lounge – AC Hotel Veracruz</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The Eatery Bistro &amp; </a:t>
            </a:r>
            <a:r>
              <a:rPr lang="en-US" sz="1100" err="1">
                <a:effectLst/>
                <a:latin typeface="Calibri" panose="020F0502020204030204" pitchFamily="34" charset="0"/>
                <a:ea typeface="Times New Roman" panose="02020603050405020304" pitchFamily="18" charset="0"/>
              </a:rPr>
              <a:t>Restaurante</a:t>
            </a:r>
            <a:r>
              <a:rPr lang="en-US" sz="1100">
                <a:effectLst/>
                <a:latin typeface="Calibri" panose="020F0502020204030204" pitchFamily="34" charset="0"/>
                <a:ea typeface="Times New Roman" panose="02020603050405020304" pitchFamily="18" charset="0"/>
              </a:rPr>
              <a:t> – Four Points by Sheraton Cancun Centro</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Additional</a:t>
            </a:r>
            <a:r>
              <a:rPr lang="es-MX" sz="1100" b="1">
                <a:effectLst/>
                <a:latin typeface="Calibri" panose="020F0502020204030204" pitchFamily="34" charset="0"/>
                <a:ea typeface="Times New Roman" panose="02020603050405020304" pitchFamily="18" charset="0"/>
              </a:rPr>
              <a:t> </a:t>
            </a:r>
            <a:r>
              <a:rPr lang="es-MX" sz="1100" b="1" err="1">
                <a:effectLst/>
                <a:latin typeface="Calibri" panose="020F0502020204030204" pitchFamily="34" charset="0"/>
                <a:ea typeface="Times New Roman" panose="02020603050405020304" pitchFamily="18" charset="0"/>
              </a:rPr>
              <a:t>information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Instagram </a:t>
            </a:r>
            <a:r>
              <a:rPr lang="es-MX" sz="1100" err="1">
                <a:effectLst/>
                <a:latin typeface="Calibri" panose="020F0502020204030204" pitchFamily="34" charset="0"/>
                <a:ea typeface="Times New Roman" panose="02020603050405020304" pitchFamily="18" charset="0"/>
              </a:rPr>
              <a:t>Influencers</a:t>
            </a:r>
            <a:r>
              <a:rPr lang="es-MX" sz="1100">
                <a:effectLst/>
                <a:latin typeface="Calibri" panose="020F0502020204030204" pitchFamily="34" charset="0"/>
                <a:ea typeface="Times New Roman" panose="02020603050405020304" pitchFamily="18" charset="0"/>
              </a:rPr>
              <a:t> F&amp;B</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s-MX" sz="1100" b="1" err="1">
                <a:effectLst/>
                <a:latin typeface="Calibri" panose="020F0502020204030204" pitchFamily="34" charset="0"/>
                <a:ea typeface="Times New Roman" panose="02020603050405020304" pitchFamily="18" charset="0"/>
              </a:rPr>
              <a:t>Personalization</a:t>
            </a:r>
            <a:r>
              <a:rPr lang="es-MX" sz="1100" b="1">
                <a:effectLst/>
                <a:latin typeface="Calibri" panose="020F050202020403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No personalization</a:t>
            </a:r>
            <a:endParaRPr lang="en-US" sz="1100">
              <a:effectLst/>
              <a:latin typeface="Calibri" panose="020F0502020204030204" pitchFamily="34" charset="0"/>
              <a:ea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20</a:t>
            </a:fld>
            <a:endParaRPr lang="en-US"/>
          </a:p>
        </p:txBody>
      </p:sp>
    </p:spTree>
    <p:extLst>
      <p:ext uri="{BB962C8B-B14F-4D97-AF65-F5344CB8AC3E}">
        <p14:creationId xmlns:p14="http://schemas.microsoft.com/office/powerpoint/2010/main" val="288271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Jan MBV CTR</a:t>
            </a:r>
          </a:p>
          <a:p>
            <a:r>
              <a:rPr lang="en-US"/>
              <a:t>0.19% unsub</a:t>
            </a:r>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22</a:t>
            </a:fld>
            <a:endParaRPr lang="en-US"/>
          </a:p>
        </p:txBody>
      </p:sp>
    </p:spTree>
    <p:extLst>
      <p:ext uri="{BB962C8B-B14F-4D97-AF65-F5344CB8AC3E}">
        <p14:creationId xmlns:p14="http://schemas.microsoft.com/office/powerpoint/2010/main" val="2565819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plan Recalibrate for the higher unsub rates </a:t>
            </a:r>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23</a:t>
            </a:fld>
            <a:endParaRPr lang="en-US"/>
          </a:p>
        </p:txBody>
      </p:sp>
    </p:spTree>
    <p:extLst>
      <p:ext uri="{BB962C8B-B14F-4D97-AF65-F5344CB8AC3E}">
        <p14:creationId xmlns:p14="http://schemas.microsoft.com/office/powerpoint/2010/main" val="512934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24</a:t>
            </a:fld>
            <a:endParaRPr lang="en-US"/>
          </a:p>
        </p:txBody>
      </p:sp>
    </p:spTree>
    <p:extLst>
      <p:ext uri="{BB962C8B-B14F-4D97-AF65-F5344CB8AC3E}">
        <p14:creationId xmlns:p14="http://schemas.microsoft.com/office/powerpoint/2010/main" val="157920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there are corporate goals for app download</a:t>
            </a:r>
          </a:p>
          <a:p>
            <a:pPr algn="l"/>
            <a:r>
              <a:rPr lang="en-US"/>
              <a:t>What are other campaigns doing for mobile app? </a:t>
            </a:r>
          </a:p>
          <a:p>
            <a:endParaRPr lang="en-US"/>
          </a:p>
          <a:p>
            <a:endParaRPr lang="en-US"/>
          </a:p>
          <a:p>
            <a:r>
              <a:rPr lang="en-US"/>
              <a:t>May </a:t>
            </a:r>
          </a:p>
          <a:p>
            <a:r>
              <a:rPr lang="en-US"/>
              <a:t>June </a:t>
            </a:r>
          </a:p>
          <a:p>
            <a:r>
              <a:rPr lang="en-US"/>
              <a:t>July 1.3% CTR</a:t>
            </a:r>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26</a:t>
            </a:fld>
            <a:endParaRPr lang="en-US"/>
          </a:p>
        </p:txBody>
      </p:sp>
    </p:spTree>
    <p:extLst>
      <p:ext uri="{BB962C8B-B14F-4D97-AF65-F5344CB8AC3E}">
        <p14:creationId xmlns:p14="http://schemas.microsoft.com/office/powerpoint/2010/main" val="456049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Palm of your hands</a:t>
            </a:r>
          </a:p>
          <a:p>
            <a:pPr algn="l"/>
            <a:r>
              <a:rPr lang="en-US" sz="1200"/>
              <a:t>Mobile Key ‘go right in’ </a:t>
            </a:r>
          </a:p>
          <a:p>
            <a:pPr algn="l"/>
            <a:r>
              <a:rPr lang="en-US" sz="1200"/>
              <a:t>June</a:t>
            </a:r>
          </a:p>
          <a:p>
            <a:pPr algn="l"/>
            <a:endParaRPr lang="en-US" sz="1200"/>
          </a:p>
          <a:p>
            <a:pPr algn="l"/>
            <a:r>
              <a:rPr lang="en-US" sz="1200"/>
              <a:t>there are corporate goals for app download</a:t>
            </a:r>
          </a:p>
          <a:p>
            <a:pPr algn="l"/>
            <a:r>
              <a:rPr lang="en-US"/>
              <a:t>What are other campaigns doing for mobile app? </a:t>
            </a:r>
          </a:p>
          <a:p>
            <a:endParaRPr lang="en-US"/>
          </a:p>
          <a:p>
            <a:endParaRPr lang="en-US"/>
          </a:p>
          <a:p>
            <a:r>
              <a:rPr lang="en-US"/>
              <a:t>May </a:t>
            </a:r>
          </a:p>
          <a:p>
            <a:r>
              <a:rPr lang="en-US"/>
              <a:t>June </a:t>
            </a:r>
          </a:p>
          <a:p>
            <a:r>
              <a:rPr lang="en-US"/>
              <a:t>July 1.3% CTR</a:t>
            </a:r>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27</a:t>
            </a:fld>
            <a:endParaRPr lang="en-US"/>
          </a:p>
        </p:txBody>
      </p:sp>
    </p:spTree>
    <p:extLst>
      <p:ext uri="{BB962C8B-B14F-4D97-AF65-F5344CB8AC3E}">
        <p14:creationId xmlns:p14="http://schemas.microsoft.com/office/powerpoint/2010/main" val="319412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t>  dec Buy Points delivered $735K with $10K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F52137-CA79-364F-AAD2-CEB3237E175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2705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29</a:t>
            </a:fld>
            <a:endParaRPr lang="en-US"/>
          </a:p>
        </p:txBody>
      </p:sp>
    </p:spTree>
    <p:extLst>
      <p:ext uri="{BB962C8B-B14F-4D97-AF65-F5344CB8AC3E}">
        <p14:creationId xmlns:p14="http://schemas.microsoft.com/office/powerpoint/2010/main" val="194475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sz="1100">
                <a:latin typeface="Arial"/>
                <a:cs typeface="Arial"/>
              </a:rPr>
              <a:t>To obtain CALA go to the METT and Dest Solo tabs and update the region form ALL to ‘CALA’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F52137-CA79-364F-AAD2-CEB3237E175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609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rPr>
              <a:t>Jan 29</a:t>
            </a:r>
          </a:p>
          <a:p>
            <a:pPr marL="0" marR="0">
              <a:spcBef>
                <a:spcPts val="0"/>
              </a:spcBef>
              <a:spcAft>
                <a:spcPts val="0"/>
              </a:spcAft>
            </a:pPr>
            <a:r>
              <a:rPr lang="en-US" sz="1200">
                <a:effectLst/>
                <a:latin typeface="Calibri" panose="020F0502020204030204" pitchFamily="34" charset="0"/>
                <a:ea typeface="Calibri" panose="020F0502020204030204" pitchFamily="34" charset="0"/>
              </a:rPr>
              <a:t>This solo is targeting approximately </a:t>
            </a:r>
            <a:r>
              <a:rPr lang="en-US" sz="1200" b="1">
                <a:effectLst/>
                <a:latin typeface="Calibri" panose="020F0502020204030204" pitchFamily="34" charset="0"/>
                <a:ea typeface="Calibri" panose="020F0502020204030204" pitchFamily="34" charset="0"/>
              </a:rPr>
              <a:t>2,216,721 </a:t>
            </a:r>
            <a:r>
              <a:rPr lang="en-US" sz="1200">
                <a:effectLst/>
                <a:latin typeface="Calibri" panose="020F0502020204030204" pitchFamily="34" charset="0"/>
                <a:ea typeface="Calibri" panose="020F0502020204030204" pitchFamily="34" charset="0"/>
              </a:rPr>
              <a:t>members and non-members based on the following criteria:</a:t>
            </a:r>
          </a:p>
          <a:p>
            <a:pPr marL="0" marR="0">
              <a:spcBef>
                <a:spcPts val="0"/>
              </a:spcBef>
              <a:spcAft>
                <a:spcPts val="0"/>
              </a:spcAft>
            </a:pPr>
            <a:r>
              <a:rPr lang="en-US" sz="1200" b="1">
                <a:effectLst/>
                <a:latin typeface="Calibri" panose="020F0502020204030204" pitchFamily="34" charset="0"/>
                <a:ea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rPr>
              <a:t>Members and non-members who reside in United States OR Canada OR CALA with an English language preference who have had one or more stays in the </a:t>
            </a:r>
            <a:r>
              <a:rPr lang="en-US" sz="1200">
                <a:solidFill>
                  <a:srgbClr val="000000"/>
                </a:solidFill>
                <a:effectLst/>
                <a:latin typeface="Calibri" panose="020F0502020204030204" pitchFamily="34" charset="0"/>
                <a:ea typeface="Times New Roman" panose="02020603050405020304" pitchFamily="18" charset="0"/>
              </a:rPr>
              <a:t>past 36 months in all CALA Countries</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rPr>
              <a:t>Members and non-members with a Spanish language preference who reside in all CALA Countries</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rPr>
              <a:t>Members and non-members with a Spanish language preference who reside in Mexico or the US</a:t>
            </a:r>
            <a:endParaRPr lang="en-US" sz="12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rPr>
              <a:t>Members and non-members with a Portuguese language preference who reside in Brazil</a:t>
            </a:r>
            <a:endParaRPr lang="en-US" sz="1200">
              <a:effectLst/>
              <a:latin typeface="Calibri" panose="020F0502020204030204" pitchFamily="34" charset="0"/>
              <a:ea typeface="Calibri" panose="020F0502020204030204" pitchFamily="34" charset="0"/>
            </a:endParaRPr>
          </a:p>
          <a:p>
            <a:endParaRPr lang="en-US"/>
          </a:p>
          <a:p>
            <a:endParaRPr lang="en-US"/>
          </a:p>
          <a:p>
            <a:r>
              <a:rPr lang="en-US"/>
              <a:t>Dec 21</a:t>
            </a:r>
          </a:p>
          <a:p>
            <a:pPr marL="0" marR="0">
              <a:spcBef>
                <a:spcPts val="0"/>
              </a:spcBef>
              <a:spcAft>
                <a:spcPts val="0"/>
              </a:spcAft>
            </a:pPr>
            <a:r>
              <a:rPr lang="en-US" sz="1800">
                <a:effectLst/>
                <a:latin typeface="Calibri" panose="020F0502020204030204" pitchFamily="34" charset="0"/>
                <a:ea typeface="Calibri" panose="020F0502020204030204" pitchFamily="34" charset="0"/>
              </a:rPr>
              <a:t>This solo is targeting approximately </a:t>
            </a:r>
            <a:r>
              <a:rPr lang="en-US" sz="1800" b="1">
                <a:effectLst/>
                <a:latin typeface="Calibri" panose="020F0502020204030204" pitchFamily="34" charset="0"/>
                <a:ea typeface="Calibri" panose="020F0502020204030204" pitchFamily="34" charset="0"/>
              </a:rPr>
              <a:t>2,169,808 </a:t>
            </a:r>
            <a:r>
              <a:rPr lang="en-US" sz="1800">
                <a:effectLst/>
                <a:latin typeface="Calibri" panose="020F0502020204030204" pitchFamily="34" charset="0"/>
                <a:ea typeface="Calibri" panose="020F0502020204030204" pitchFamily="34" charset="0"/>
              </a:rPr>
              <a:t>members and non-members based on the following criteria:</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who reside in United States OR Canada OR CALA with an English language preference who have had one or more stays in the </a:t>
            </a:r>
            <a:r>
              <a:rPr lang="en-US" sz="1800">
                <a:solidFill>
                  <a:srgbClr val="000000"/>
                </a:solidFill>
                <a:effectLst/>
                <a:latin typeface="Calibri" panose="020F0502020204030204" pitchFamily="34" charset="0"/>
                <a:ea typeface="Times New Roman" panose="02020603050405020304" pitchFamily="18" charset="0"/>
              </a:rPr>
              <a:t>past 36 months in all CALA Countries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Spanish language preference who reside in all CALA Countries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Spanish language preference who reside in Mexico or the US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Portuguese language preference who reside in Brazil</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8</a:t>
            </a:fld>
            <a:endParaRPr lang="en-US"/>
          </a:p>
        </p:txBody>
      </p:sp>
    </p:spTree>
    <p:extLst>
      <p:ext uri="{BB962C8B-B14F-4D97-AF65-F5344CB8AC3E}">
        <p14:creationId xmlns:p14="http://schemas.microsoft.com/office/powerpoint/2010/main" val="404572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Wingdings" panose="05000000000000000000" pitchFamily="2" charset="2"/>
              <a:buChar char="n"/>
            </a:pPr>
            <a:r>
              <a:rPr lang="en-US" sz="1800">
                <a:effectLst/>
                <a:latin typeface="Calibri" panose="020F0502020204030204" pitchFamily="34" charset="0"/>
                <a:ea typeface="Calibri" panose="020F0502020204030204" pitchFamily="34" charset="0"/>
              </a:rPr>
              <a:t>Opportunity /issue – didn’t have 3 dynamic versions but only 1 creative included/deployed – not in MT, only made it to the content outline</a:t>
            </a:r>
          </a:p>
          <a:p>
            <a:pPr marL="0" marR="0" indent="0">
              <a:spcBef>
                <a:spcPts val="0"/>
              </a:spcBef>
              <a:spcAft>
                <a:spcPts val="0"/>
              </a:spcAft>
              <a:buFont typeface="Wingdings" panose="05000000000000000000" pitchFamily="2" charset="2"/>
              <a:buNone/>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Campaign key 2077412</a:t>
            </a:r>
          </a:p>
          <a:p>
            <a:pPr marL="0" marR="0">
              <a:spcBef>
                <a:spcPts val="0"/>
              </a:spcBef>
              <a:spcAft>
                <a:spcPts val="0"/>
              </a:spcAft>
            </a:pPr>
            <a:r>
              <a:rPr lang="en-US" sz="1800">
                <a:effectLst/>
                <a:latin typeface="Calibri" panose="020F0502020204030204" pitchFamily="34" charset="0"/>
                <a:ea typeface="Calibri" panose="020F0502020204030204" pitchFamily="34" charset="0"/>
              </a:rPr>
              <a:t>The CALA January Solo will deploy on </a:t>
            </a:r>
            <a:r>
              <a:rPr lang="en-US" sz="1800" b="1">
                <a:effectLst/>
                <a:latin typeface="Calibri" panose="020F0502020204030204" pitchFamily="34" charset="0"/>
                <a:ea typeface="Calibri" panose="020F0502020204030204" pitchFamily="34" charset="0"/>
              </a:rPr>
              <a:t>Monday, January 29</a:t>
            </a:r>
            <a:r>
              <a:rPr lang="en-US" sz="1800" b="1" baseline="30000">
                <a:effectLst/>
                <a:latin typeface="Calibri" panose="020F0502020204030204" pitchFamily="34" charset="0"/>
                <a:ea typeface="Calibri" panose="020F0502020204030204" pitchFamily="34" charset="0"/>
              </a:rPr>
              <a:t>th</a:t>
            </a:r>
            <a:r>
              <a:rPr lang="en-US" sz="1800" b="1">
                <a:effectLst/>
                <a:latin typeface="Calibri" panose="020F0502020204030204" pitchFamily="34" charset="0"/>
                <a:ea typeface="Calibri" panose="020F0502020204030204" pitchFamily="34" charset="0"/>
              </a:rPr>
              <a:t> at 9am EST. </a:t>
            </a:r>
            <a:r>
              <a:rPr lang="en-US" sz="1800">
                <a:effectLst/>
                <a:latin typeface="Calibri" panose="020F0502020204030204" pitchFamily="34" charset="0"/>
                <a:ea typeface="Calibri" panose="020F0502020204030204" pitchFamily="34" charset="0"/>
              </a:rPr>
              <a:t>This campaign highlights regional and local offers in the CALA markets to help individuals discover and plan the perfect getaway. This campaign will be deployed using TLP (Tactic Level Prioritization).</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Jan is the first month of the get to know member module </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This solo is targeting approximately </a:t>
            </a:r>
            <a:r>
              <a:rPr lang="en-US" sz="1800" b="1">
                <a:effectLst/>
                <a:latin typeface="Calibri" panose="020F0502020204030204" pitchFamily="34" charset="0"/>
                <a:ea typeface="Calibri" panose="020F0502020204030204" pitchFamily="34" charset="0"/>
              </a:rPr>
              <a:t>2,216,721 </a:t>
            </a:r>
            <a:r>
              <a:rPr lang="en-US" sz="1800">
                <a:effectLst/>
                <a:latin typeface="Calibri" panose="020F0502020204030204" pitchFamily="34" charset="0"/>
                <a:ea typeface="Calibri" panose="020F0502020204030204" pitchFamily="34" charset="0"/>
              </a:rPr>
              <a:t>members and non-members based on the following criteria:</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who reside in United States OR Canada OR CALA with an English language preference who have had one or more stays in the </a:t>
            </a:r>
            <a:r>
              <a:rPr lang="en-US" sz="1800">
                <a:solidFill>
                  <a:srgbClr val="000000"/>
                </a:solidFill>
                <a:effectLst/>
                <a:latin typeface="Calibri" panose="020F0502020204030204" pitchFamily="34" charset="0"/>
                <a:ea typeface="Times New Roman" panose="02020603050405020304" pitchFamily="18" charset="0"/>
              </a:rPr>
              <a:t>past 36 months in all CALA Countries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Spanish language preference who reside in all CALA Countries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Spanish language preference who reside in Mexico or the US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Members and non-members with a Portuguese language preference who reside in Brazil</a:t>
            </a:r>
            <a:endParaRPr lang="en-US" sz="1800">
              <a:effectLst/>
              <a:latin typeface="Calibri" panose="020F0502020204030204" pitchFamily="34" charset="0"/>
              <a:ea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9</a:t>
            </a:fld>
            <a:endParaRPr lang="en-US"/>
          </a:p>
        </p:txBody>
      </p:sp>
    </p:spTree>
    <p:extLst>
      <p:ext uri="{BB962C8B-B14F-4D97-AF65-F5344CB8AC3E}">
        <p14:creationId xmlns:p14="http://schemas.microsoft.com/office/powerpoint/2010/main" val="2246504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Recommend lookback on all-inclusive module to review possible creative or module fatigue</a:t>
            </a:r>
          </a:p>
          <a:p>
            <a:r>
              <a:rPr lang="en-US"/>
              <a:t>Catch all CTA might have grabbed attention – maybe a general message </a:t>
            </a:r>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10</a:t>
            </a:fld>
            <a:endParaRPr lang="en-US"/>
          </a:p>
        </p:txBody>
      </p:sp>
    </p:spTree>
    <p:extLst>
      <p:ext uri="{BB962C8B-B14F-4D97-AF65-F5344CB8AC3E}">
        <p14:creationId xmlns:p14="http://schemas.microsoft.com/office/powerpoint/2010/main" val="264537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11</a:t>
            </a:fld>
            <a:endParaRPr lang="en-US"/>
          </a:p>
        </p:txBody>
      </p:sp>
    </p:spTree>
    <p:extLst>
      <p:ext uri="{BB962C8B-B14F-4D97-AF65-F5344CB8AC3E}">
        <p14:creationId xmlns:p14="http://schemas.microsoft.com/office/powerpoint/2010/main" val="17795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solidFill>
                  <a:srgbClr val="FF0000"/>
                </a:solidFill>
                <a:latin typeface="+mn-lt"/>
              </a:rPr>
              <a:t>This property is near a cruise port “Curacao Cruise Terminal” which may have drove bookings. Including a Cruise With Points module to encourage cruises in CALA may help drive more revenue to CALA properties.</a:t>
            </a:r>
          </a:p>
          <a:p>
            <a:r>
              <a:rPr lang="en-US"/>
              <a:t>Kur uh </a:t>
            </a:r>
            <a:r>
              <a:rPr lang="en-US" err="1"/>
              <a:t>sau</a:t>
            </a:r>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12</a:t>
            </a:fld>
            <a:endParaRPr lang="en-US"/>
          </a:p>
        </p:txBody>
      </p:sp>
    </p:spTree>
    <p:extLst>
      <p:ext uri="{BB962C8B-B14F-4D97-AF65-F5344CB8AC3E}">
        <p14:creationId xmlns:p14="http://schemas.microsoft.com/office/powerpoint/2010/main" val="6114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a:effectLst/>
                <a:latin typeface="Calibri" panose="020F0502020204030204" pitchFamily="34" charset="0"/>
                <a:ea typeface="Calibri" panose="020F0502020204030204" pitchFamily="34" charset="0"/>
              </a:rPr>
              <a:t>Cobrand: </a:t>
            </a:r>
            <a:r>
              <a:rPr lang="en-US" sz="1600"/>
              <a:t>Discover Unique Benefits Elevate your travel experience with credit card Marriott Bonvoy Banorte.</a:t>
            </a: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endParaRPr lang="en-GB"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As we continue with the activation of CALA member communication strategy through Global Local Op Model, the </a:t>
            </a:r>
            <a:r>
              <a:rPr lang="en-US" sz="1100" b="1">
                <a:effectLst/>
                <a:latin typeface="Calibri" panose="020F0502020204030204" pitchFamily="34" charset="0"/>
                <a:ea typeface="Calibri" panose="020F0502020204030204" pitchFamily="34" charset="0"/>
              </a:rPr>
              <a:t>CALA Loyalty January Global/Local</a:t>
            </a:r>
            <a:r>
              <a:rPr lang="en-US" sz="1100">
                <a:effectLst/>
                <a:latin typeface="Calibri" panose="020F0502020204030204" pitchFamily="34" charset="0"/>
                <a:ea typeface="Calibri" panose="020F0502020204030204" pitchFamily="34" charset="0"/>
              </a:rPr>
              <a:t> will deploy on </a:t>
            </a:r>
            <a:r>
              <a:rPr lang="en-US" sz="1100" b="1">
                <a:effectLst/>
                <a:latin typeface="Calibri" panose="020F0502020204030204" pitchFamily="34" charset="0"/>
                <a:ea typeface="Calibri" panose="020F0502020204030204" pitchFamily="34" charset="0"/>
              </a:rPr>
              <a:t>Monday, January 15</a:t>
            </a:r>
            <a:r>
              <a:rPr lang="en-US" sz="1100" b="1" baseline="30000">
                <a:effectLst/>
                <a:latin typeface="Calibri" panose="020F0502020204030204" pitchFamily="34" charset="0"/>
                <a:ea typeface="Calibri" panose="020F0502020204030204" pitchFamily="34" charset="0"/>
              </a:rPr>
              <a:t>th</a:t>
            </a:r>
            <a:r>
              <a:rPr lang="en-US" sz="1100" b="1">
                <a:effectLst/>
                <a:latin typeface="Calibri" panose="020F0502020204030204" pitchFamily="34" charset="0"/>
                <a:ea typeface="Calibri" panose="020F0502020204030204" pitchFamily="34" charset="0"/>
              </a:rPr>
              <a:t> at 10:00 AM ET.</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This campaign highlights Loyalty information</a:t>
            </a:r>
            <a:r>
              <a:rPr lang="en-US" sz="110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a:solidFill>
                  <a:srgbClr val="242424"/>
                </a:solidFill>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Launch details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Deployment Dates: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b="1">
                <a:noFill/>
                <a:effectLst/>
                <a:latin typeface="Calibri" panose="020F0502020204030204" pitchFamily="34" charset="0"/>
                <a:ea typeface="Times New Roman" panose="02020603050405020304" pitchFamily="18" charset="0"/>
              </a:rPr>
              <a:t>ES:</a:t>
            </a:r>
            <a:r>
              <a:rPr lang="en-GB" sz="1100">
                <a:noFill/>
                <a:effectLst/>
                <a:latin typeface="Calibri" panose="020F0502020204030204" pitchFamily="34" charset="0"/>
                <a:ea typeface="Times New Roman" panose="02020603050405020304" pitchFamily="18" charset="0"/>
              </a:rPr>
              <a:t> </a:t>
            </a:r>
            <a:r>
              <a:rPr lang="en-US" sz="1100">
                <a:noFill/>
                <a:effectLst/>
                <a:latin typeface="Calibri" panose="020F0502020204030204" pitchFamily="34" charset="0"/>
                <a:ea typeface="Times New Roman" panose="02020603050405020304" pitchFamily="18" charset="0"/>
              </a:rPr>
              <a:t>Monday, January 15</a:t>
            </a:r>
            <a:r>
              <a:rPr lang="en-US" sz="1100" baseline="30000">
                <a:noFill/>
                <a:effectLst/>
                <a:latin typeface="Calibri" panose="020F0502020204030204" pitchFamily="34" charset="0"/>
                <a:ea typeface="Times New Roman" panose="02020603050405020304" pitchFamily="18" charset="0"/>
              </a:rPr>
              <a:t>th</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Targeting audience: </a:t>
            </a:r>
            <a:r>
              <a:rPr lang="en-GB" sz="1100">
                <a:noFill/>
                <a:effectLst/>
                <a:latin typeface="Calibri" panose="020F0502020204030204" pitchFamily="34" charset="0"/>
                <a:ea typeface="Times New Roman" panose="02020603050405020304" pitchFamily="18" charset="0"/>
              </a:rPr>
              <a:t>Active members in CALA with Spanish Language preference. </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Audience count/size:</a:t>
            </a:r>
            <a:r>
              <a:rPr lang="en-GB" sz="1100">
                <a:noFill/>
                <a:effectLst/>
                <a:latin typeface="Calibri" panose="020F0502020204030204" pitchFamily="34" charset="0"/>
                <a:ea typeface="Times New Roman" panose="02020603050405020304" pitchFamily="18" charset="0"/>
              </a:rPr>
              <a:t> </a:t>
            </a:r>
            <a:endParaRPr lang="en-US" sz="1100">
              <a:noFill/>
              <a:effectLst/>
              <a:latin typeface="Calibri" panose="020F0502020204030204" pitchFamily="34" charset="0"/>
              <a:ea typeface="Calibri" panose="020F0502020204030204" pitchFamily="34" charset="0"/>
            </a:endParaRPr>
          </a:p>
          <a:p>
            <a:pPr marL="742950" marR="0" lvl="1" indent="-285750">
              <a:spcBef>
                <a:spcPts val="0"/>
              </a:spcBef>
              <a:spcAft>
                <a:spcPts val="0"/>
              </a:spcAft>
              <a:buClr>
                <a:srgbClr val="000000"/>
              </a:buClr>
              <a:buFont typeface="Courier New" panose="02070309020205020404" pitchFamily="49" charset="0"/>
              <a:buChar char="o"/>
            </a:pPr>
            <a:r>
              <a:rPr lang="en-GB" sz="1100">
                <a:noFill/>
                <a:effectLst/>
                <a:latin typeface="Calibri" panose="020F0502020204030204" pitchFamily="34" charset="0"/>
                <a:ea typeface="Times New Roman" panose="02020603050405020304" pitchFamily="18" charset="0"/>
              </a:rPr>
              <a:t>849,535 counts</a:t>
            </a:r>
            <a:endParaRPr lang="en-US" sz="1100">
              <a:noFill/>
              <a:effectLst/>
              <a:latin typeface="Calibri" panose="020F0502020204030204" pitchFamily="34" charset="0"/>
              <a:ea typeface="Calibri" panose="020F0502020204030204" pitchFamily="34" charset="0"/>
            </a:endParaRPr>
          </a:p>
          <a:p>
            <a:pPr marL="342900" marR="0" lvl="0" indent="-342900">
              <a:spcBef>
                <a:spcPts val="0"/>
              </a:spcBef>
              <a:spcAft>
                <a:spcPts val="0"/>
              </a:spcAft>
              <a:buClr>
                <a:srgbClr val="000000"/>
              </a:buClr>
              <a:buFont typeface="Symbol" panose="05050102010706020507" pitchFamily="18" charset="2"/>
              <a:buChar char=""/>
            </a:pPr>
            <a:r>
              <a:rPr lang="en-GB" sz="1100" b="1">
                <a:noFill/>
                <a:effectLst/>
                <a:latin typeface="Calibri" panose="020F0502020204030204" pitchFamily="34" charset="0"/>
                <a:ea typeface="Times New Roman" panose="02020603050405020304" pitchFamily="18" charset="0"/>
              </a:rPr>
              <a:t>Languages Supported</a:t>
            </a:r>
            <a:r>
              <a:rPr lang="en-GB" sz="1100">
                <a:noFill/>
                <a:effectLst/>
                <a:latin typeface="Calibri" panose="020F0502020204030204" pitchFamily="34" charset="0"/>
                <a:ea typeface="Times New Roman" panose="02020603050405020304" pitchFamily="18" charset="0"/>
              </a:rPr>
              <a:t>: Spanish</a:t>
            </a:r>
            <a:endParaRPr lang="en-US" sz="1100">
              <a:noFill/>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b="1">
                <a:solidFill>
                  <a:srgbClr val="ED7D31"/>
                </a:solidFill>
                <a:effectLst/>
                <a:latin typeface="Calibri" panose="020F0502020204030204" pitchFamily="34" charset="0"/>
                <a:ea typeface="Calibri" panose="020F0502020204030204" pitchFamily="34" charset="0"/>
              </a:rPr>
              <a:t>Key</a:t>
            </a:r>
            <a:r>
              <a:rPr lang="en-GB" sz="1100">
                <a:effectLst/>
                <a:latin typeface="Calibri" panose="020F0502020204030204" pitchFamily="34" charset="0"/>
                <a:ea typeface="Calibri" panose="020F0502020204030204" pitchFamily="34" charset="0"/>
              </a:rPr>
              <a:t> </a:t>
            </a:r>
            <a:r>
              <a:rPr lang="en-GB" sz="1100" b="1">
                <a:solidFill>
                  <a:srgbClr val="ED7D31"/>
                </a:solidFill>
                <a:effectLst/>
                <a:latin typeface="Calibri" panose="020F0502020204030204" pitchFamily="34" charset="0"/>
                <a:ea typeface="Calibri" panose="020F0502020204030204" pitchFamily="34" charset="0"/>
              </a:rPr>
              <a:t>campaign highlights:</a:t>
            </a: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Areas</a:t>
            </a:r>
            <a:r>
              <a:rPr lang="en-GB" sz="110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100" b="1">
                <a:effectLst/>
                <a:latin typeface="Calibri" panose="020F0502020204030204" pitchFamily="34" charset="0"/>
                <a:ea typeface="Times New Roman" panose="02020603050405020304" pitchFamily="18" charset="0"/>
                <a:cs typeface="Times New Roman" panose="02020603050405020304" pitchFamily="18" charset="0"/>
              </a:rPr>
              <a:t>Supported: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MX" sz="1100" err="1">
                <a:effectLst/>
                <a:latin typeface="Calibri" panose="020F0502020204030204" pitchFamily="34" charset="0"/>
                <a:ea typeface="Times New Roman" panose="02020603050405020304" pitchFamily="18" charset="0"/>
              </a:rPr>
              <a:t>Mexico</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CASA</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s-MX" sz="1100">
                <a:effectLst/>
                <a:latin typeface="Calibri" panose="020F0502020204030204" pitchFamily="34" charset="0"/>
                <a:ea typeface="Times New Roman" panose="02020603050405020304" pitchFamily="18" charset="0"/>
              </a:rPr>
              <a:t>CARAI</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100" b="1">
                <a:effectLst/>
                <a:latin typeface="Calibri" panose="020F0502020204030204" pitchFamily="34" charset="0"/>
                <a:ea typeface="Times New Roman" panose="02020603050405020304" pitchFamily="18" charset="0"/>
                <a:cs typeface="Times New Roman" panose="02020603050405020304" pitchFamily="18" charset="0"/>
              </a:rPr>
              <a:t>Content: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Hotels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Barranquilla Marriott Hotel</a:t>
            </a:r>
            <a:endParaRPr lang="en-US" sz="1100">
              <a:solidFill>
                <a:srgbClr val="1C1C1C"/>
              </a:solidFill>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Santa Marta Marriott</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Resort Playa </a:t>
            </a:r>
            <a:r>
              <a:rPr lang="en-US" sz="1200" err="1">
                <a:solidFill>
                  <a:srgbClr val="1C1C1C"/>
                </a:solidFill>
                <a:effectLst/>
                <a:latin typeface="Calibri" panose="020F0502020204030204" pitchFamily="34" charset="0"/>
                <a:ea typeface="Times New Roman" panose="02020603050405020304" pitchFamily="18" charset="0"/>
              </a:rPr>
              <a:t>Dormida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JW</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Marriott Hotel Bogota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s-MX" sz="1200">
                <a:solidFill>
                  <a:srgbClr val="1C1C1C"/>
                </a:solidFill>
                <a:effectLst/>
                <a:latin typeface="Calibri" panose="020F0502020204030204" pitchFamily="34" charset="0"/>
                <a:ea typeface="Times New Roman" panose="02020603050405020304" pitchFamily="18" charset="0"/>
              </a:rPr>
              <a:t>Los Sueños Marriott</a:t>
            </a:r>
            <a:r>
              <a:rPr lang="es-MX" sz="1200" baseline="30000">
                <a:solidFill>
                  <a:srgbClr val="1C1C1C"/>
                </a:solidFill>
                <a:effectLst/>
                <a:latin typeface="Calibri" panose="020F0502020204030204" pitchFamily="34" charset="0"/>
                <a:ea typeface="Times New Roman" panose="02020603050405020304" pitchFamily="18" charset="0"/>
              </a:rPr>
              <a:t>®</a:t>
            </a:r>
            <a:r>
              <a:rPr lang="es-MX" sz="1200">
                <a:solidFill>
                  <a:srgbClr val="1C1C1C"/>
                </a:solidFill>
                <a:effectLst/>
                <a:latin typeface="Calibri" panose="020F0502020204030204" pitchFamily="34" charset="0"/>
                <a:ea typeface="Times New Roman" panose="02020603050405020304" pitchFamily="18" charset="0"/>
              </a:rPr>
              <a:t> </a:t>
            </a:r>
            <a:r>
              <a:rPr lang="es-MX" sz="1200" err="1">
                <a:solidFill>
                  <a:srgbClr val="1C1C1C"/>
                </a:solidFill>
                <a:effectLst/>
                <a:latin typeface="Calibri" panose="020F0502020204030204" pitchFamily="34" charset="0"/>
                <a:ea typeface="Times New Roman" panose="02020603050405020304" pitchFamily="18" charset="0"/>
              </a:rPr>
              <a:t>Ocean</a:t>
            </a:r>
            <a:r>
              <a:rPr lang="es-MX" sz="1200">
                <a:solidFill>
                  <a:srgbClr val="1C1C1C"/>
                </a:solidFill>
                <a:effectLst/>
                <a:latin typeface="Calibri" panose="020F0502020204030204" pitchFamily="34" charset="0"/>
                <a:ea typeface="Times New Roman" panose="02020603050405020304" pitchFamily="18" charset="0"/>
              </a:rPr>
              <a:t> &amp; Golf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1C1C1C"/>
                </a:solidFill>
                <a:effectLst/>
                <a:latin typeface="Calibri" panose="020F0502020204030204" pitchFamily="34" charset="0"/>
                <a:ea typeface="Times New Roman" panose="02020603050405020304" pitchFamily="18" charset="0"/>
              </a:rPr>
              <a:t>The Ritz-Carlton</a:t>
            </a:r>
            <a:r>
              <a:rPr lang="en-US" sz="1200" baseline="30000">
                <a:solidFill>
                  <a:srgbClr val="1C1C1C"/>
                </a:solidFill>
                <a:effectLst/>
                <a:latin typeface="Calibri" panose="020F0502020204030204" pitchFamily="34" charset="0"/>
                <a:ea typeface="Times New Roman" panose="02020603050405020304" pitchFamily="18" charset="0"/>
              </a:rPr>
              <a:t>®</a:t>
            </a:r>
            <a:r>
              <a:rPr lang="en-US" sz="1200">
                <a:solidFill>
                  <a:srgbClr val="1C1C1C"/>
                </a:solidFill>
                <a:effectLst/>
                <a:latin typeface="Calibri" panose="020F0502020204030204" pitchFamily="34" charset="0"/>
                <a:ea typeface="Times New Roman" panose="02020603050405020304" pitchFamily="18" charset="0"/>
              </a:rPr>
              <a:t>, Santiago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Delta</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Hotels Riviera Nayarit, An All-Inclusive Resort</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JW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Marriott Hotel Mexico City Polanco</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Sheraton</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a:t>
            </a:r>
            <a:r>
              <a:rPr lang="en-US" sz="1200" err="1">
                <a:solidFill>
                  <a:srgbClr val="000000"/>
                </a:solidFill>
                <a:effectLst/>
                <a:latin typeface="Calibri" panose="020F0502020204030204" pitchFamily="34" charset="0"/>
                <a:ea typeface="Times New Roman" panose="02020603050405020304" pitchFamily="18" charset="0"/>
              </a:rPr>
              <a:t>Buganvilias</a:t>
            </a:r>
            <a:r>
              <a:rPr lang="en-US" sz="1200">
                <a:solidFill>
                  <a:srgbClr val="000000"/>
                </a:solidFill>
                <a:effectLst/>
                <a:latin typeface="Calibri" panose="020F0502020204030204" pitchFamily="34" charset="0"/>
                <a:ea typeface="Times New Roman" panose="02020603050405020304" pitchFamily="18" charset="0"/>
              </a:rPr>
              <a:t> Resort &amp; Convention Center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W</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Punta de </a:t>
            </a:r>
            <a:r>
              <a:rPr lang="en-US" sz="1200" err="1">
                <a:solidFill>
                  <a:srgbClr val="000000"/>
                </a:solidFill>
                <a:effectLst/>
                <a:latin typeface="Calibri" panose="020F0502020204030204" pitchFamily="34" charset="0"/>
                <a:ea typeface="Times New Roman" panose="02020603050405020304" pitchFamily="18" charset="0"/>
              </a:rPr>
              <a:t>Mita</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a:solidFill>
                  <a:srgbClr val="000000"/>
                </a:solidFill>
                <a:effectLst/>
                <a:latin typeface="Calibri" panose="020F0502020204030204" pitchFamily="34" charset="0"/>
                <a:ea typeface="Times New Roman" panose="02020603050405020304" pitchFamily="18" charset="0"/>
              </a:rPr>
              <a:t>Marriott</a:t>
            </a:r>
            <a:r>
              <a:rPr lang="en-US" sz="1200" baseline="30000">
                <a:solidFill>
                  <a:srgbClr val="000000"/>
                </a:solidFill>
                <a:effectLst/>
                <a:latin typeface="Calibri" panose="020F0502020204030204" pitchFamily="34" charset="0"/>
                <a:ea typeface="Times New Roman" panose="02020603050405020304" pitchFamily="18" charset="0"/>
              </a:rPr>
              <a:t>®</a:t>
            </a:r>
            <a:r>
              <a:rPr lang="en-US" sz="1200">
                <a:solidFill>
                  <a:srgbClr val="000000"/>
                </a:solidFill>
                <a:effectLst/>
                <a:latin typeface="Calibri" panose="020F0502020204030204" pitchFamily="34" charset="0"/>
                <a:ea typeface="Times New Roman" panose="02020603050405020304" pitchFamily="18" charset="0"/>
              </a:rPr>
              <a:t> Cancun, An All-Inclusive Resort</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Cobrand Card (Mexico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RAPPI Partnership (Mexico and Colombia Only)</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GB" sz="1100" b="1">
                <a:effectLst/>
                <a:latin typeface="Calibri" panose="020F0502020204030204" pitchFamily="34" charset="0"/>
                <a:ea typeface="Times New Roman" panose="02020603050405020304" pitchFamily="18" charset="0"/>
              </a:rPr>
              <a:t>Moments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Argentina Open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err="1">
                <a:effectLst/>
                <a:latin typeface="Calibri" panose="020F0502020204030204" pitchFamily="34" charset="0"/>
                <a:ea typeface="Times New Roman" panose="02020603050405020304" pitchFamily="18" charset="0"/>
              </a:rPr>
              <a:t>Estereo</a:t>
            </a:r>
            <a:r>
              <a:rPr lang="en-GB" sz="1100">
                <a:effectLst/>
                <a:latin typeface="Calibri" panose="020F0502020204030204" pitchFamily="34" charset="0"/>
                <a:ea typeface="Times New Roman" panose="02020603050405020304" pitchFamily="18" charset="0"/>
              </a:rPr>
              <a:t> Picnic</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Marriott Resort &amp; Stellaris Casino – Valentines Dinner</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Aruba Carnival</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Monterrey Concerts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a:effectLst/>
                <a:latin typeface="Calibri" panose="020F0502020204030204" pitchFamily="34" charset="0"/>
                <a:ea typeface="Times New Roman" panose="02020603050405020304" pitchFamily="18" charset="0"/>
              </a:rPr>
              <a:t>Marriott Bonvoy Moments general information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GB" sz="1100" b="1">
                <a:effectLst/>
                <a:latin typeface="Calibri" panose="020F0502020204030204" pitchFamily="34" charset="0"/>
                <a:ea typeface="Times New Roman" panose="02020603050405020304" pitchFamily="18" charset="0"/>
              </a:rPr>
              <a:t>APP</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GB"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46F52137-CA79-364F-AAD2-CEB3237E1755}" type="slidenum">
              <a:rPr lang="en-US" smtClean="0"/>
              <a:pPr>
                <a:defRPr/>
              </a:pPr>
              <a:t>14</a:t>
            </a:fld>
            <a:endParaRPr lang="en-US"/>
          </a:p>
        </p:txBody>
      </p:sp>
    </p:spTree>
    <p:extLst>
      <p:ext uri="{BB962C8B-B14F-4D97-AF65-F5344CB8AC3E}">
        <p14:creationId xmlns:p14="http://schemas.microsoft.com/office/powerpoint/2010/main" val="1237766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BV_Cover_3_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18202-D32F-634E-A5D8-1313E0C012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56784" cy="4965192"/>
          </a:xfrm>
          <a:prstGeom prst="rect">
            <a:avLst/>
          </a:prstGeom>
        </p:spPr>
      </p:pic>
      <p:sp>
        <p:nvSpPr>
          <p:cNvPr id="17" name="Rectangle 16">
            <a:extLst>
              <a:ext uri="{FF2B5EF4-FFF2-40B4-BE49-F238E27FC236}">
                <a16:creationId xmlns:a16="http://schemas.microsoft.com/office/drawing/2014/main" id="{B176AC6F-A28B-1C4B-9376-4F73798D3C13}"/>
              </a:ext>
            </a:extLst>
          </p:cNvPr>
          <p:cNvSpPr/>
          <p:nvPr userDrawn="1"/>
        </p:nvSpPr>
        <p:spPr>
          <a:xfrm rot="10800000">
            <a:off x="91058" y="3828422"/>
            <a:ext cx="8961502" cy="122363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COURTYARD AL BARSHA, DUBAI, UAE</a:t>
            </a:r>
          </a:p>
        </p:txBody>
      </p:sp>
      <p:pic>
        <p:nvPicPr>
          <p:cNvPr id="18" name="Picture 17" descr="A picture containing orchid, worm, plant&#10;&#10;Description automatically generated">
            <a:extLst>
              <a:ext uri="{FF2B5EF4-FFF2-40B4-BE49-F238E27FC236}">
                <a16:creationId xmlns:a16="http://schemas.microsoft.com/office/drawing/2014/main" id="{1E7D057B-4AAA-8146-A1C2-B8BD799E69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sp>
        <p:nvSpPr>
          <p:cNvPr id="11" name="Title 9">
            <a:extLst>
              <a:ext uri="{FF2B5EF4-FFF2-40B4-BE49-F238E27FC236}">
                <a16:creationId xmlns:a16="http://schemas.microsoft.com/office/drawing/2014/main" id="{71A50E26-3540-6F45-AB6A-717DEFD27591}"/>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mj-lt"/>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D94219BC-D41B-4645-A85A-44EC3E369B24}"/>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mj-lt"/>
                <a:ea typeface="Times New Roman" panose="02020603050405020304" pitchFamily="18" charset="0"/>
                <a:cs typeface="Times New Roman" panose="02020603050405020304" pitchFamily="18"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B26B9B4A-1D35-9C42-BDE7-EF76F2D708C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Tree>
    <p:extLst>
      <p:ext uri="{BB962C8B-B14F-4D97-AF65-F5344CB8AC3E}">
        <p14:creationId xmlns:p14="http://schemas.microsoft.com/office/powerpoint/2010/main" val="58465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MBV_Cover_1_LogoOnly">
    <p:spTree>
      <p:nvGrpSpPr>
        <p:cNvPr id="1" name=""/>
        <p:cNvGrpSpPr/>
        <p:nvPr/>
      </p:nvGrpSpPr>
      <p:grpSpPr>
        <a:xfrm>
          <a:off x="0" y="0"/>
          <a:ext cx="0" cy="0"/>
          <a:chOff x="0" y="0"/>
          <a:chExt cx="0" cy="0"/>
        </a:xfrm>
      </p:grpSpPr>
      <p:pic>
        <p:nvPicPr>
          <p:cNvPr id="14" name="Picture 13" descr="A person and person kissing on a balcony overlooking a city&#10;&#10;Description automatically generated with medium confidence">
            <a:extLst>
              <a:ext uri="{FF2B5EF4-FFF2-40B4-BE49-F238E27FC236}">
                <a16:creationId xmlns:a16="http://schemas.microsoft.com/office/drawing/2014/main" id="{E56FD229-AA24-4542-AB5B-EC8B0DEB6F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05075" y="95250"/>
            <a:ext cx="6553200" cy="4962525"/>
          </a:xfrm>
          <a:prstGeom prst="rect">
            <a:avLst/>
          </a:prstGeom>
        </p:spPr>
      </p:pic>
      <p:sp>
        <p:nvSpPr>
          <p:cNvPr id="10" name="Subtitle 2">
            <a:extLst>
              <a:ext uri="{FF2B5EF4-FFF2-40B4-BE49-F238E27FC236}">
                <a16:creationId xmlns:a16="http://schemas.microsoft.com/office/drawing/2014/main" id="{06B8E840-370A-C44B-8D2A-59DAFFB02D66}"/>
              </a:ext>
            </a:extLst>
          </p:cNvPr>
          <p:cNvSpPr txBox="1">
            <a:spLocks/>
          </p:cNvSpPr>
          <p:nvPr userDrawn="1"/>
        </p:nvSpPr>
        <p:spPr>
          <a:xfrm>
            <a:off x="3609250"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RITZ-CARLTON SHANGHAI, PUDONG, CHINA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8" name="Picture 7">
            <a:extLst>
              <a:ext uri="{FF2B5EF4-FFF2-40B4-BE49-F238E27FC236}">
                <a16:creationId xmlns:a16="http://schemas.microsoft.com/office/drawing/2014/main" id="{53F75852-F65D-3648-B043-10FF240896B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1" name="Title 9">
            <a:extLst>
              <a:ext uri="{FF2B5EF4-FFF2-40B4-BE49-F238E27FC236}">
                <a16:creationId xmlns:a16="http://schemas.microsoft.com/office/drawing/2014/main" id="{BAE4968E-EF6A-7144-BFF5-ED3F906090FB}"/>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094F474-BD16-094B-B41F-03CE63482A91}"/>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9285ACA8-8D75-B54C-9680-A68168877E48}"/>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89893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MBV_Cover_1_LogoOnly">
    <p:spTree>
      <p:nvGrpSpPr>
        <p:cNvPr id="1" name=""/>
        <p:cNvGrpSpPr/>
        <p:nvPr/>
      </p:nvGrpSpPr>
      <p:grpSpPr>
        <a:xfrm>
          <a:off x="0" y="0"/>
          <a:ext cx="0" cy="0"/>
          <a:chOff x="0" y="0"/>
          <a:chExt cx="0" cy="0"/>
        </a:xfrm>
      </p:grpSpPr>
      <p:pic>
        <p:nvPicPr>
          <p:cNvPr id="3" name="Picture 2" descr="A picture containing sky, plant&#10;&#10;Description automatically generated">
            <a:extLst>
              <a:ext uri="{FF2B5EF4-FFF2-40B4-BE49-F238E27FC236}">
                <a16:creationId xmlns:a16="http://schemas.microsoft.com/office/drawing/2014/main" id="{A60943BE-A183-DE4C-8C14-30C0502F6B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7"/>
          <a:stretch/>
        </p:blipFill>
        <p:spPr>
          <a:xfrm>
            <a:off x="2495550" y="104775"/>
            <a:ext cx="6543675" cy="4943475"/>
          </a:xfrm>
          <a:prstGeom prst="rect">
            <a:avLst/>
          </a:prstGeom>
        </p:spPr>
      </p:pic>
      <p:sp>
        <p:nvSpPr>
          <p:cNvPr id="10" name="Rectangle 9">
            <a:extLst>
              <a:ext uri="{FF2B5EF4-FFF2-40B4-BE49-F238E27FC236}">
                <a16:creationId xmlns:a16="http://schemas.microsoft.com/office/drawing/2014/main" id="{DC467C9A-9B25-9842-BCBB-4FE2FE176091}"/>
              </a:ext>
            </a:extLst>
          </p:cNvPr>
          <p:cNvSpPr/>
          <p:nvPr userDrawn="1"/>
        </p:nvSpPr>
        <p:spPr>
          <a:xfrm rot="10800000">
            <a:off x="2498859" y="4355420"/>
            <a:ext cx="6542852"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FA5A6257-618D-3F4C-A0F1-CCE7BB676F4A}"/>
              </a:ext>
            </a:extLst>
          </p:cNvPr>
          <p:cNvSpPr txBox="1">
            <a:spLocks/>
          </p:cNvSpPr>
          <p:nvPr userDrawn="1"/>
        </p:nvSpPr>
        <p:spPr>
          <a:xfrm>
            <a:off x="2608643" y="4804409"/>
            <a:ext cx="6317421"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CA2A6877-E0C5-004B-B491-3821F66A7078}"/>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3" name="Title 9">
            <a:extLst>
              <a:ext uri="{FF2B5EF4-FFF2-40B4-BE49-F238E27FC236}">
                <a16:creationId xmlns:a16="http://schemas.microsoft.com/office/drawing/2014/main" id="{33B50168-669A-9D43-981A-9FF75BBA77FF}"/>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5" name="Text Placeholder 24">
            <a:extLst>
              <a:ext uri="{FF2B5EF4-FFF2-40B4-BE49-F238E27FC236}">
                <a16:creationId xmlns:a16="http://schemas.microsoft.com/office/drawing/2014/main" id="{ED6FCB9B-FEA1-B941-9BB5-F111C22383AB}"/>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4EEA1E4E-F29D-8F4E-ABDD-7B614C060923}"/>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319429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MBV_Cover_1_Logo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51423D-B175-D642-94FC-B98AEA04A8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6" y="91440"/>
            <a:ext cx="6548717" cy="4966789"/>
          </a:xfrm>
          <a:prstGeom prst="rect">
            <a:avLst/>
          </a:prstGeom>
        </p:spPr>
      </p:pic>
      <p:sp>
        <p:nvSpPr>
          <p:cNvPr id="13" name="Rectangle 12">
            <a:extLst>
              <a:ext uri="{FF2B5EF4-FFF2-40B4-BE49-F238E27FC236}">
                <a16:creationId xmlns:a16="http://schemas.microsoft.com/office/drawing/2014/main" id="{35C29AE7-C27C-634B-9011-D229AFFAADE8}"/>
              </a:ext>
            </a:extLst>
          </p:cNvPr>
          <p:cNvSpPr/>
          <p:nvPr userDrawn="1"/>
        </p:nvSpPr>
        <p:spPr>
          <a:xfrm rot="10800000">
            <a:off x="2492995" y="4355420"/>
            <a:ext cx="6548716"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E6126A06-6C15-574F-B415-B30259F4DDC0}"/>
              </a:ext>
            </a:extLst>
          </p:cNvPr>
          <p:cNvSpPr txBox="1">
            <a:spLocks/>
          </p:cNvSpPr>
          <p:nvPr userDrawn="1"/>
        </p:nvSpPr>
        <p:spPr>
          <a:xfrm>
            <a:off x="3605067" y="4833256"/>
            <a:ext cx="4324574" cy="187770"/>
          </a:xfrm>
          <a:prstGeom prst="rect">
            <a:avLst/>
          </a:prstGeom>
        </p:spPr>
        <p:txBody>
          <a:bodyPr>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b="0" i="0" kern="1200" spc="40" baseline="0">
                <a:solidFill>
                  <a:schemeClr val="bg1"/>
                </a:solidFill>
                <a:effectLst/>
                <a:latin typeface="Arial" panose="020B0604020202020204" pitchFamily="34" charset="0"/>
                <a:ea typeface="+mn-ea"/>
                <a:cs typeface="Arial" panose="020B0604020202020204" pitchFamily="34" charset="0"/>
              </a:rPr>
              <a:t>LE MÉRIDIEN BARCELONA, SPAIN</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C25F5A98-48F9-7A49-AEFD-D3610B853AD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1DF4B5C0-78EB-3C41-BB9D-6F3F41C61FA0}"/>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4289A629-C624-F44A-84A6-61B8934ABCE5}"/>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D4BFC476-C3B7-1745-BEC4-F60EFA24264E}"/>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98873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MBV_Cover_1_LogoOnly">
    <p:spTree>
      <p:nvGrpSpPr>
        <p:cNvPr id="1" name=""/>
        <p:cNvGrpSpPr/>
        <p:nvPr/>
      </p:nvGrpSpPr>
      <p:grpSpPr>
        <a:xfrm>
          <a:off x="0" y="0"/>
          <a:ext cx="0" cy="0"/>
          <a:chOff x="0" y="0"/>
          <a:chExt cx="0" cy="0"/>
        </a:xfrm>
      </p:grpSpPr>
      <p:pic>
        <p:nvPicPr>
          <p:cNvPr id="11" name="Picture 10" descr="A picture containing indoor, window, yellow&#10;&#10;Description automatically generated">
            <a:extLst>
              <a:ext uri="{FF2B5EF4-FFF2-40B4-BE49-F238E27FC236}">
                <a16:creationId xmlns:a16="http://schemas.microsoft.com/office/drawing/2014/main" id="{5535EFF7-C835-1049-896B-8150293B91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3" y="91440"/>
            <a:ext cx="6548717" cy="4965192"/>
          </a:xfrm>
          <a:prstGeom prst="rect">
            <a:avLst/>
          </a:prstGeom>
        </p:spPr>
      </p:pic>
      <p:sp>
        <p:nvSpPr>
          <p:cNvPr id="13" name="Rectangle 12">
            <a:extLst>
              <a:ext uri="{FF2B5EF4-FFF2-40B4-BE49-F238E27FC236}">
                <a16:creationId xmlns:a16="http://schemas.microsoft.com/office/drawing/2014/main" id="{467BE8DA-73CC-6A48-B77C-C4AA5C528B16}"/>
              </a:ext>
            </a:extLst>
          </p:cNvPr>
          <p:cNvSpPr/>
          <p:nvPr userDrawn="1"/>
        </p:nvSpPr>
        <p:spPr>
          <a:xfrm rot="10800000">
            <a:off x="2493800" y="4355420"/>
            <a:ext cx="6547104"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742B2104-19B9-204D-87EF-42EB18A1FA58}"/>
              </a:ext>
            </a:extLst>
          </p:cNvPr>
          <p:cNvSpPr txBox="1">
            <a:spLocks/>
          </p:cNvSpPr>
          <p:nvPr userDrawn="1"/>
        </p:nvSpPr>
        <p:spPr>
          <a:xfrm>
            <a:off x="3605064"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ALOFT CHICAGO MAG MILE, ILLINOIS,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141E83AD-467C-9148-97AB-A9DDBAF0A18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E96685E7-4161-0C43-9B73-597D01B6C2EF}"/>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F9E70D1-E432-D443-815C-F8F3D0C2D8DC}"/>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88F7D101-1AFB-AC4F-888E-480D28B601E0}"/>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57741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MBV_Cover_1_LogoOnly">
    <p:spTree>
      <p:nvGrpSpPr>
        <p:cNvPr id="1" name=""/>
        <p:cNvGrpSpPr/>
        <p:nvPr/>
      </p:nvGrpSpPr>
      <p:grpSpPr>
        <a:xfrm>
          <a:off x="0" y="0"/>
          <a:ext cx="0" cy="0"/>
          <a:chOff x="0" y="0"/>
          <a:chExt cx="0" cy="0"/>
        </a:xfrm>
      </p:grpSpPr>
      <p:pic>
        <p:nvPicPr>
          <p:cNvPr id="11" name="Picture 10" descr="A living room with a fireplace&#10;&#10;Description automatically generated with medium confidence">
            <a:extLst>
              <a:ext uri="{FF2B5EF4-FFF2-40B4-BE49-F238E27FC236}">
                <a16:creationId xmlns:a16="http://schemas.microsoft.com/office/drawing/2014/main" id="{3B942862-261C-5D4F-9C24-1A5F4096FF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2"/>
          <a:stretch/>
        </p:blipFill>
        <p:spPr>
          <a:xfrm>
            <a:off x="2482947" y="91440"/>
            <a:ext cx="6548716" cy="4965192"/>
          </a:xfrm>
          <a:prstGeom prst="rect">
            <a:avLst/>
          </a:prstGeom>
        </p:spPr>
      </p:pic>
      <p:sp>
        <p:nvSpPr>
          <p:cNvPr id="13" name="Rectangle 12">
            <a:extLst>
              <a:ext uri="{FF2B5EF4-FFF2-40B4-BE49-F238E27FC236}">
                <a16:creationId xmlns:a16="http://schemas.microsoft.com/office/drawing/2014/main" id="{739A00B6-2BA2-6945-A031-4AF72F74FDE1}"/>
              </a:ext>
            </a:extLst>
          </p:cNvPr>
          <p:cNvSpPr/>
          <p:nvPr userDrawn="1"/>
        </p:nvSpPr>
        <p:spPr>
          <a:xfrm rot="10800000">
            <a:off x="2482949" y="4475284"/>
            <a:ext cx="6548714" cy="576775"/>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69E7AE-9110-C942-BBFE-355B15C090D1}"/>
              </a:ext>
            </a:extLst>
          </p:cNvPr>
          <p:cNvSpPr txBox="1">
            <a:spLocks/>
          </p:cNvSpPr>
          <p:nvPr userDrawn="1"/>
        </p:nvSpPr>
        <p:spPr>
          <a:xfrm>
            <a:off x="3595018"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MOXY CHICAGO DOWNTOWN, ILLINOIS,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BD3455EB-EA10-B240-BDA2-BF2D5544756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01D1D669-E537-2446-957D-DC1091EB555B}"/>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ACCD81F8-DE07-BE4A-BE34-AF4A6735FD44}"/>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667E13CF-F5C5-A748-A1D0-F2DF40FE18DB}"/>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90884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MBV_Cover_1_LogoOnly">
    <p:spTree>
      <p:nvGrpSpPr>
        <p:cNvPr id="1" name=""/>
        <p:cNvGrpSpPr/>
        <p:nvPr/>
      </p:nvGrpSpPr>
      <p:grpSpPr>
        <a:xfrm>
          <a:off x="0" y="0"/>
          <a:ext cx="0" cy="0"/>
          <a:chOff x="0" y="0"/>
          <a:chExt cx="0" cy="0"/>
        </a:xfrm>
      </p:grpSpPr>
      <p:pic>
        <p:nvPicPr>
          <p:cNvPr id="9" name="Picture 8" descr="A boat sailing in the sea&#10;&#10;Description automatically generated with low confidence">
            <a:extLst>
              <a:ext uri="{FF2B5EF4-FFF2-40B4-BE49-F238E27FC236}">
                <a16:creationId xmlns:a16="http://schemas.microsoft.com/office/drawing/2014/main" id="{352D466D-50B3-B54E-9A00-CFA0822AA4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91440"/>
            <a:ext cx="6548716" cy="4968056"/>
          </a:xfrm>
          <a:prstGeom prst="rect">
            <a:avLst/>
          </a:prstGeom>
        </p:spPr>
      </p:pic>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7" name="Picture 6">
            <a:extLst>
              <a:ext uri="{FF2B5EF4-FFF2-40B4-BE49-F238E27FC236}">
                <a16:creationId xmlns:a16="http://schemas.microsoft.com/office/drawing/2014/main" id="{E7858264-37E2-9B49-B64E-53B31BA6520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8" name="Title 9">
            <a:extLst>
              <a:ext uri="{FF2B5EF4-FFF2-40B4-BE49-F238E27FC236}">
                <a16:creationId xmlns:a16="http://schemas.microsoft.com/office/drawing/2014/main" id="{A37D1DE0-9C62-6843-9D8B-726E0CA30FBC}"/>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0" name="Text Placeholder 24">
            <a:extLst>
              <a:ext uri="{FF2B5EF4-FFF2-40B4-BE49-F238E27FC236}">
                <a16:creationId xmlns:a16="http://schemas.microsoft.com/office/drawing/2014/main" id="{F26BFC08-A807-A347-8EEF-570A46ED6AF5}"/>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1" name="Picture 10">
            <a:extLst>
              <a:ext uri="{FF2B5EF4-FFF2-40B4-BE49-F238E27FC236}">
                <a16:creationId xmlns:a16="http://schemas.microsoft.com/office/drawing/2014/main" id="{E06B1CE8-4330-4044-8E68-04B94C7C04E9}"/>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676932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4_MBV_Cover_1_LogoOnly">
    <p:spTree>
      <p:nvGrpSpPr>
        <p:cNvPr id="1" name=""/>
        <p:cNvGrpSpPr/>
        <p:nvPr/>
      </p:nvGrpSpPr>
      <p:grpSpPr>
        <a:xfrm>
          <a:off x="0" y="0"/>
          <a:ext cx="0" cy="0"/>
          <a:chOff x="0" y="0"/>
          <a:chExt cx="0" cy="0"/>
        </a:xfrm>
      </p:grpSpPr>
      <p:pic>
        <p:nvPicPr>
          <p:cNvPr id="9" name="Picture 8" descr="A picture containing indoor, plant&#10;&#10;Description automatically generated">
            <a:extLst>
              <a:ext uri="{FF2B5EF4-FFF2-40B4-BE49-F238E27FC236}">
                <a16:creationId xmlns:a16="http://schemas.microsoft.com/office/drawing/2014/main" id="{FBBE7813-EE82-874B-BE32-09324AC0129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2482947" y="91440"/>
            <a:ext cx="6548716" cy="4966456"/>
          </a:xfrm>
          <a:prstGeom prst="rect">
            <a:avLst/>
          </a:prstGeom>
        </p:spPr>
      </p:pic>
      <p:sp>
        <p:nvSpPr>
          <p:cNvPr id="12" name="Rectangle 11">
            <a:extLst>
              <a:ext uri="{FF2B5EF4-FFF2-40B4-BE49-F238E27FC236}">
                <a16:creationId xmlns:a16="http://schemas.microsoft.com/office/drawing/2014/main" id="{93599F05-CDE6-F04D-B9B7-E207C1C5499E}"/>
              </a:ext>
            </a:extLst>
          </p:cNvPr>
          <p:cNvSpPr/>
          <p:nvPr userDrawn="1"/>
        </p:nvSpPr>
        <p:spPr>
          <a:xfrm rot="10800000">
            <a:off x="2482945" y="4551902"/>
            <a:ext cx="6548715" cy="512119"/>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0422472-2BA6-554E-A173-DCB85414C181}"/>
              </a:ext>
            </a:extLst>
          </p:cNvPr>
          <p:cNvSpPr txBox="1">
            <a:spLocks/>
          </p:cNvSpPr>
          <p:nvPr userDrawn="1"/>
        </p:nvSpPr>
        <p:spPr>
          <a:xfrm>
            <a:off x="2598595" y="4833255"/>
            <a:ext cx="6317421" cy="219733"/>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DALMAR, FORT LAUDERDALE, A TRIBUTE PORTFOLIO HOTEL, FLORIDA,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83445425-1317-B549-869B-D3FE8A2B623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3" name="Title 9">
            <a:extLst>
              <a:ext uri="{FF2B5EF4-FFF2-40B4-BE49-F238E27FC236}">
                <a16:creationId xmlns:a16="http://schemas.microsoft.com/office/drawing/2014/main" id="{78C18EED-1C5B-3848-A723-AF74668C9768}"/>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5" name="Text Placeholder 24">
            <a:extLst>
              <a:ext uri="{FF2B5EF4-FFF2-40B4-BE49-F238E27FC236}">
                <a16:creationId xmlns:a16="http://schemas.microsoft.com/office/drawing/2014/main" id="{84741957-ED40-3F48-BDDA-1B9EB1617CC7}"/>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B8B94D70-FFBB-CA44-A8D3-9941AC5C2D8E}"/>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563995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MBV_Cover_1_LogoOnly">
    <p:spTree>
      <p:nvGrpSpPr>
        <p:cNvPr id="1" name=""/>
        <p:cNvGrpSpPr/>
        <p:nvPr/>
      </p:nvGrpSpPr>
      <p:grpSpPr>
        <a:xfrm>
          <a:off x="0" y="0"/>
          <a:ext cx="0" cy="0"/>
          <a:chOff x="0" y="0"/>
          <a:chExt cx="0" cy="0"/>
        </a:xfrm>
      </p:grpSpPr>
      <p:pic>
        <p:nvPicPr>
          <p:cNvPr id="9" name="Picture 8" descr="A picture containing sky, water, wooden, pool&#10;&#10;Description automatically generated">
            <a:extLst>
              <a:ext uri="{FF2B5EF4-FFF2-40B4-BE49-F238E27FC236}">
                <a16:creationId xmlns:a16="http://schemas.microsoft.com/office/drawing/2014/main" id="{81A85206-8CE2-2248-8C67-E08B60A516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8" y="91440"/>
            <a:ext cx="6548717" cy="4963611"/>
          </a:xfrm>
          <a:prstGeom prst="rect">
            <a:avLst/>
          </a:prstGeom>
        </p:spPr>
      </p:pic>
      <p:sp>
        <p:nvSpPr>
          <p:cNvPr id="10" name="Subtitle 2">
            <a:extLst>
              <a:ext uri="{FF2B5EF4-FFF2-40B4-BE49-F238E27FC236}">
                <a16:creationId xmlns:a16="http://schemas.microsoft.com/office/drawing/2014/main" id="{F4269238-0C59-4743-89AE-72FD2DCB3AA3}"/>
              </a:ext>
            </a:extLst>
          </p:cNvPr>
          <p:cNvSpPr txBox="1">
            <a:spLocks/>
          </p:cNvSpPr>
          <p:nvPr userDrawn="1"/>
        </p:nvSpPr>
        <p:spPr>
          <a:xfrm>
            <a:off x="2704823" y="4824505"/>
            <a:ext cx="6104966"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ST. REGIS MALDIVES VOMMULI RESORT, MALDIVES</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8" name="Picture 7">
            <a:extLst>
              <a:ext uri="{FF2B5EF4-FFF2-40B4-BE49-F238E27FC236}">
                <a16:creationId xmlns:a16="http://schemas.microsoft.com/office/drawing/2014/main" id="{2A41C32F-E15A-AE4A-93C7-63A9D156090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1" name="Title 9">
            <a:extLst>
              <a:ext uri="{FF2B5EF4-FFF2-40B4-BE49-F238E27FC236}">
                <a16:creationId xmlns:a16="http://schemas.microsoft.com/office/drawing/2014/main" id="{293AC4E4-FCE4-784E-BDB6-21CCC35CB1D1}"/>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77E2F18-CE89-ED43-B10C-F3FD280CDB5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692C247B-7E34-8F4B-A2DA-F41739D6327A}"/>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328699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1_TwoLineHead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2"/>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8"/>
          <p:cNvSpPr>
            <a:spLocks noGrp="1"/>
          </p:cNvSpPr>
          <p:nvPr>
            <p:ph type="body" sz="quarter" idx="10"/>
          </p:nvPr>
        </p:nvSpPr>
        <p:spPr>
          <a:xfrm>
            <a:off x="462605" y="1133140"/>
            <a:ext cx="8224195" cy="2643422"/>
          </a:xfrm>
        </p:spPr>
        <p:txBody>
          <a:bodyPr lIns="0" tIns="0" rIns="0" bIns="0">
            <a:noAutofit/>
          </a:bodyPr>
          <a:lstStyle>
            <a:lvl1pPr>
              <a:defRPr sz="1600" b="0" i="0">
                <a:solidFill>
                  <a:srgbClr val="231C17"/>
                </a:solidFill>
                <a:latin typeface="Arial" panose="020B0604020202020204" pitchFamily="34" charset="0"/>
                <a:ea typeface="Arial" panose="020B0604020202020204" pitchFamily="34" charset="0"/>
                <a:cs typeface="Arial" panose="020B0604020202020204" pitchFamily="34" charset="0"/>
              </a:defRPr>
            </a:lvl1pPr>
            <a:lvl2pPr>
              <a:defRPr sz="1400" b="0" i="0">
                <a:solidFill>
                  <a:srgbClr val="231C17"/>
                </a:solidFill>
                <a:latin typeface="Arial" panose="020B0604020202020204" pitchFamily="34" charset="0"/>
                <a:ea typeface="Arial" panose="020B0604020202020204" pitchFamily="34" charset="0"/>
                <a:cs typeface="Arial" panose="020B0604020202020204" pitchFamily="34" charset="0"/>
              </a:defRPr>
            </a:lvl2pPr>
            <a:lvl3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3pPr>
            <a:lvl4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4pPr>
            <a:lvl5pPr>
              <a:defRPr sz="1200" b="0" i="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1"/>
          <p:cNvSpPr>
            <a:spLocks noGrp="1"/>
          </p:cNvSpPr>
          <p:nvPr>
            <p:ph type="title" hasCustomPrompt="1"/>
          </p:nvPr>
        </p:nvSpPr>
        <p:spPr>
          <a:xfrm>
            <a:off x="461781" y="274320"/>
            <a:ext cx="8225019" cy="666960"/>
          </a:xfrm>
          <a:noFill/>
        </p:spPr>
        <p:txBody>
          <a:bodyPr lIns="0" tIns="0" rIns="0" bIns="0" anchor="t">
            <a:noAutofit/>
          </a:bodyPr>
          <a:lstStyle>
            <a:lvl1pPr>
              <a:defRPr sz="2400" b="0" i="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CD8F6EA1-9C6C-5540-A567-6D45805086E0}"/>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
        <p:nvSpPr>
          <p:cNvPr id="8" name="Rectangle 7">
            <a:extLst>
              <a:ext uri="{FF2B5EF4-FFF2-40B4-BE49-F238E27FC236}">
                <a16:creationId xmlns:a16="http://schemas.microsoft.com/office/drawing/2014/main" id="{2BC2DB69-7D1A-4BAF-A713-B5078F4084EB}"/>
              </a:ext>
            </a:extLst>
          </p:cNvPr>
          <p:cNvSpPr/>
          <p:nvPr userDrawn="1"/>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70FDC474-AB79-409D-A4CD-A6282AD63013}"/>
              </a:ext>
            </a:extLst>
          </p:cNvPr>
          <p:cNvPicPr>
            <a:picLocks noChangeAspect="1"/>
          </p:cNvPicPr>
          <p:nvPr userDrawn="1"/>
        </p:nvPicPr>
        <p:blipFill>
          <a:blip r:embed="rId3"/>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37376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BV_ThankYouPage_End">
    <p:spTree>
      <p:nvGrpSpPr>
        <p:cNvPr id="1" name=""/>
        <p:cNvGrpSpPr/>
        <p:nvPr/>
      </p:nvGrpSpPr>
      <p:grpSpPr>
        <a:xfrm>
          <a:off x="0" y="0"/>
          <a:ext cx="0" cy="0"/>
          <a:chOff x="0" y="0"/>
          <a:chExt cx="0" cy="0"/>
        </a:xfrm>
      </p:grpSpPr>
      <p:pic>
        <p:nvPicPr>
          <p:cNvPr id="6" name="Picture 5" descr="A picture containing orchid, worm, plant&#10;&#10;Description automatically generated">
            <a:extLst>
              <a:ext uri="{FF2B5EF4-FFF2-40B4-BE49-F238E27FC236}">
                <a16:creationId xmlns:a16="http://schemas.microsoft.com/office/drawing/2014/main" id="{16D9B8F4-C21B-094F-96CB-BF9837C8BE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729410"/>
            <a:ext cx="4892292" cy="2877378"/>
          </a:xfrm>
          <a:prstGeom prst="rect">
            <a:avLst/>
          </a:prstGeom>
        </p:spPr>
      </p:pic>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3"/>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39B8B77-0613-7949-AB7E-AEBC8EBFC994}"/>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68189" y="1907176"/>
            <a:ext cx="2299035" cy="668229"/>
          </a:xfrm>
          <a:prstGeom prst="rect">
            <a:avLst/>
          </a:prstGeom>
        </p:spPr>
      </p:pic>
    </p:spTree>
    <p:extLst>
      <p:ext uri="{BB962C8B-B14F-4D97-AF65-F5344CB8AC3E}">
        <p14:creationId xmlns:p14="http://schemas.microsoft.com/office/powerpoint/2010/main" val="194175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BV_Cover_5_Full">
    <p:spTree>
      <p:nvGrpSpPr>
        <p:cNvPr id="1" name=""/>
        <p:cNvGrpSpPr/>
        <p:nvPr/>
      </p:nvGrpSpPr>
      <p:grpSpPr>
        <a:xfrm>
          <a:off x="0" y="0"/>
          <a:ext cx="0" cy="0"/>
          <a:chOff x="0" y="0"/>
          <a:chExt cx="0" cy="0"/>
        </a:xfrm>
      </p:grpSpPr>
      <p:pic>
        <p:nvPicPr>
          <p:cNvPr id="8" name="Picture 7" descr="A swimming pool next to a beach&#10;&#10;Description automatically generated with low confidence">
            <a:extLst>
              <a:ext uri="{FF2B5EF4-FFF2-40B4-BE49-F238E27FC236}">
                <a16:creationId xmlns:a16="http://schemas.microsoft.com/office/drawing/2014/main" id="{C47B84CC-42AE-2046-84D4-2A01B439D0C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56995" cy="4967366"/>
          </a:xfrm>
          <a:prstGeom prst="rect">
            <a:avLst/>
          </a:prstGeom>
        </p:spPr>
      </p:pic>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pic>
        <p:nvPicPr>
          <p:cNvPr id="10" name="Picture 9" descr="A picture containing orchid, worm, plant&#10;&#10;Description automatically generated">
            <a:extLst>
              <a:ext uri="{FF2B5EF4-FFF2-40B4-BE49-F238E27FC236}">
                <a16:creationId xmlns:a16="http://schemas.microsoft.com/office/drawing/2014/main" id="{9EF7626C-B655-9742-B79C-EBFD982DE7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2" name="Picture 11">
            <a:extLst>
              <a:ext uri="{FF2B5EF4-FFF2-40B4-BE49-F238E27FC236}">
                <a16:creationId xmlns:a16="http://schemas.microsoft.com/office/drawing/2014/main" id="{5F8E1995-EB90-5E47-ACC3-24C37F8409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15" name="Title 9">
            <a:extLst>
              <a:ext uri="{FF2B5EF4-FFF2-40B4-BE49-F238E27FC236}">
                <a16:creationId xmlns:a16="http://schemas.microsoft.com/office/drawing/2014/main" id="{466BF9A6-4305-9A4D-B4CE-07C198CA33C2}"/>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mj-lt"/>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7" name="Text Placeholder 24">
            <a:extLst>
              <a:ext uri="{FF2B5EF4-FFF2-40B4-BE49-F238E27FC236}">
                <a16:creationId xmlns:a16="http://schemas.microsoft.com/office/drawing/2014/main" id="{9C5CCF25-7E85-3747-BF82-0230E992C8D7}"/>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mj-lt"/>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1842339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t_imageRight_1">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572001" y="107576"/>
            <a:ext cx="4464424" cy="4935071"/>
          </a:xfrm>
          <a:solidFill>
            <a:schemeClr val="bg1">
              <a:lumMod val="95000"/>
            </a:schemeClr>
          </a:solidFill>
        </p:spPr>
        <p:txBody>
          <a:bodyPr rtlCol="0" anchor="ctr">
            <a:normAutofit/>
          </a:bodyPr>
          <a:lstStyle>
            <a:lvl1pPr marL="0" indent="0" algn="ctr">
              <a:buNone/>
              <a:defRPr sz="1100" b="0" i="0">
                <a:solidFill>
                  <a:schemeClr val="tx1">
                    <a:lumMod val="50000"/>
                    <a:lumOff val="50000"/>
                  </a:schemeClr>
                </a:solidFill>
                <a:latin typeface="Swiss721 BT" panose="020B0904030502020204" pitchFamily="34" charset="0"/>
                <a:cs typeface="Swiss721 BT" panose="020B0904030502020204" pitchFamily="34" charset="0"/>
              </a:defRPr>
            </a:lvl1pPr>
          </a:lstStyle>
          <a:p>
            <a:pPr lvl="0"/>
            <a:endParaRPr lang="en-US" noProof="0"/>
          </a:p>
        </p:txBody>
      </p:sp>
      <p:sp>
        <p:nvSpPr>
          <p:cNvPr id="5" name="TextBox 4"/>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6" name="Picture 6"/>
          <p:cNvPicPr>
            <a:picLocks noChangeAspect="1"/>
          </p:cNvPicPr>
          <p:nvPr userDrawn="1"/>
        </p:nvPicPr>
        <p:blipFill>
          <a:blip r:embed="rId2"/>
          <a:srcRect/>
          <a:stretch/>
        </p:blipFill>
        <p:spPr bwMode="auto">
          <a:xfrm flipV="1">
            <a:off x="0" y="398463"/>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1">
            <a:extLst>
              <a:ext uri="{FF2B5EF4-FFF2-40B4-BE49-F238E27FC236}">
                <a16:creationId xmlns:a16="http://schemas.microsoft.com/office/drawing/2014/main" id="{BE7FE558-89F8-9C42-994A-210F1681524E}"/>
              </a:ext>
            </a:extLst>
          </p:cNvPr>
          <p:cNvSpPr>
            <a:spLocks noGrp="1"/>
          </p:cNvSpPr>
          <p:nvPr>
            <p:ph type="title" hasCustomPrompt="1"/>
          </p:nvPr>
        </p:nvSpPr>
        <p:spPr>
          <a:xfrm>
            <a:off x="461782" y="272375"/>
            <a:ext cx="3947744" cy="666960"/>
          </a:xfrm>
          <a:noFill/>
        </p:spPr>
        <p:txBody>
          <a:bodyPr lIns="0" tIns="0" rIns="0" bIns="0" anchor="t">
            <a:noAutofit/>
          </a:bodyPr>
          <a:lstStyle>
            <a:lvl1pPr>
              <a:defRPr sz="2400" b="0" i="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a:t>
            </a:r>
          </a:p>
        </p:txBody>
      </p:sp>
      <p:sp>
        <p:nvSpPr>
          <p:cNvPr id="10" name="Text Placeholder 28">
            <a:extLst>
              <a:ext uri="{FF2B5EF4-FFF2-40B4-BE49-F238E27FC236}">
                <a16:creationId xmlns:a16="http://schemas.microsoft.com/office/drawing/2014/main" id="{6E2FA842-6DA5-F147-81F1-48C10EA5794A}"/>
              </a:ext>
            </a:extLst>
          </p:cNvPr>
          <p:cNvSpPr>
            <a:spLocks noGrp="1"/>
          </p:cNvSpPr>
          <p:nvPr>
            <p:ph type="body" sz="quarter" idx="10"/>
          </p:nvPr>
        </p:nvSpPr>
        <p:spPr>
          <a:xfrm>
            <a:off x="462606" y="1133140"/>
            <a:ext cx="3953752" cy="2643422"/>
          </a:xfrm>
        </p:spPr>
        <p:txBody>
          <a:bodyPr lIns="0" tIns="0" rIns="0" bIns="0">
            <a:noAutofit/>
          </a:bodyPr>
          <a:lstStyle>
            <a:lvl1pPr>
              <a:defRPr sz="1600" b="0" i="0">
                <a:solidFill>
                  <a:srgbClr val="231C17"/>
                </a:solidFill>
                <a:latin typeface="Arial" panose="020B0604020202020204" pitchFamily="34" charset="0"/>
                <a:ea typeface="Arial" panose="020B0604020202020204" pitchFamily="34" charset="0"/>
                <a:cs typeface="Arial" panose="020B0604020202020204" pitchFamily="34" charset="0"/>
              </a:defRPr>
            </a:lvl1pPr>
            <a:lvl2pPr>
              <a:defRPr sz="1400" b="0" i="0">
                <a:solidFill>
                  <a:srgbClr val="231C17"/>
                </a:solidFill>
                <a:latin typeface="Arial" panose="020B0604020202020204" pitchFamily="34" charset="0"/>
                <a:ea typeface="Arial" panose="020B0604020202020204" pitchFamily="34" charset="0"/>
                <a:cs typeface="Arial" panose="020B0604020202020204" pitchFamily="34" charset="0"/>
              </a:defRPr>
            </a:lvl2pPr>
            <a:lvl3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3pPr>
            <a:lvl4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4pPr>
            <a:lvl5pPr>
              <a:defRPr sz="1200" b="0" i="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7818F90C-C890-DD45-AD88-842181CC79B9}"/>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Tree>
    <p:extLst>
      <p:ext uri="{BB962C8B-B14F-4D97-AF65-F5344CB8AC3E}">
        <p14:creationId xmlns:p14="http://schemas.microsoft.com/office/powerpoint/2010/main" val="553050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_1_OneLineHead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2"/>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8"/>
          <p:cNvSpPr>
            <a:spLocks noGrp="1"/>
          </p:cNvSpPr>
          <p:nvPr>
            <p:ph type="body" sz="quarter" idx="10"/>
          </p:nvPr>
        </p:nvSpPr>
        <p:spPr>
          <a:xfrm>
            <a:off x="462605" y="865511"/>
            <a:ext cx="8224195" cy="2643422"/>
          </a:xfrm>
        </p:spPr>
        <p:txBody>
          <a:bodyPr lIns="0" tIns="0" rIns="0" bIns="0">
            <a:noAutofit/>
          </a:bodyPr>
          <a:lstStyle>
            <a:lvl1pPr>
              <a:defRPr sz="1600" b="0" i="0">
                <a:solidFill>
                  <a:srgbClr val="231C17"/>
                </a:solidFill>
                <a:latin typeface="Arial" panose="020B0604020202020204" pitchFamily="34" charset="0"/>
                <a:ea typeface="Arial" panose="020B0604020202020204" pitchFamily="34" charset="0"/>
                <a:cs typeface="Arial" panose="020B0604020202020204" pitchFamily="34" charset="0"/>
              </a:defRPr>
            </a:lvl1pPr>
            <a:lvl2pPr>
              <a:defRPr sz="1400" b="0" i="0">
                <a:solidFill>
                  <a:srgbClr val="231C17"/>
                </a:solidFill>
                <a:latin typeface="Arial" panose="020B0604020202020204" pitchFamily="34" charset="0"/>
                <a:ea typeface="Arial" panose="020B0604020202020204" pitchFamily="34" charset="0"/>
                <a:cs typeface="Arial" panose="020B0604020202020204" pitchFamily="34" charset="0"/>
              </a:defRPr>
            </a:lvl2pPr>
            <a:lvl3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3pPr>
            <a:lvl4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4pPr>
            <a:lvl5pPr>
              <a:defRPr sz="1200" b="0" i="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1"/>
          <p:cNvSpPr>
            <a:spLocks noGrp="1"/>
          </p:cNvSpPr>
          <p:nvPr>
            <p:ph type="title" hasCustomPrompt="1"/>
          </p:nvPr>
        </p:nvSpPr>
        <p:spPr>
          <a:xfrm>
            <a:off x="461781" y="274320"/>
            <a:ext cx="8225019" cy="450509"/>
          </a:xfrm>
          <a:noFill/>
        </p:spPr>
        <p:txBody>
          <a:bodyPr lIns="0" tIns="0" rIns="0" bIns="0" anchor="t">
            <a:noAutofit/>
          </a:bodyPr>
          <a:lstStyle>
            <a:lvl1pPr>
              <a:defRPr sz="2400" b="0" i="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3B3C0E10-FB47-464E-88B4-8718F112EDF3}"/>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Tree>
    <p:extLst>
      <p:ext uri="{BB962C8B-B14F-4D97-AF65-F5344CB8AC3E}">
        <p14:creationId xmlns:p14="http://schemas.microsoft.com/office/powerpoint/2010/main" val="417074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BV_Section_Divider_Color_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B366E-01A5-5F40-86FA-64AF5C83AE79}"/>
              </a:ext>
            </a:extLst>
          </p:cNvPr>
          <p:cNvSpPr/>
          <p:nvPr userDrawn="1"/>
        </p:nvSpPr>
        <p:spPr>
          <a:xfrm>
            <a:off x="111760" y="111760"/>
            <a:ext cx="8920480" cy="45182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1">
            <a:extLst>
              <a:ext uri="{FF2B5EF4-FFF2-40B4-BE49-F238E27FC236}">
                <a16:creationId xmlns:a16="http://schemas.microsoft.com/office/drawing/2014/main" id="{5FC3B4D1-9F6C-6D49-B04A-B26FB1930DD9}"/>
              </a:ext>
            </a:extLst>
          </p:cNvPr>
          <p:cNvSpPr>
            <a:spLocks noGrp="1"/>
          </p:cNvSpPr>
          <p:nvPr>
            <p:ph type="title" hasCustomPrompt="1"/>
          </p:nvPr>
        </p:nvSpPr>
        <p:spPr>
          <a:xfrm>
            <a:off x="0" y="1578197"/>
            <a:ext cx="9144000" cy="1524836"/>
          </a:xfrm>
          <a:prstGeom prst="rect">
            <a:avLst/>
          </a:prstGeom>
          <a:ln>
            <a:noFill/>
          </a:ln>
        </p:spPr>
        <p:txBody>
          <a:bodyPr anchor="ctr">
            <a:normAutofit/>
          </a:bodyPr>
          <a:lstStyle>
            <a:lvl1pPr algn="ctr">
              <a:defRPr sz="2400" b="0" i="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Style.</a:t>
            </a:r>
          </a:p>
        </p:txBody>
      </p:sp>
      <p:sp>
        <p:nvSpPr>
          <p:cNvPr id="6" name="Slide Number Placeholder 5">
            <a:extLst>
              <a:ext uri="{FF2B5EF4-FFF2-40B4-BE49-F238E27FC236}">
                <a16:creationId xmlns:a16="http://schemas.microsoft.com/office/drawing/2014/main" id="{EE5EDD72-9536-9D42-9506-E74872127875}"/>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
        <p:nvSpPr>
          <p:cNvPr id="7" name="Rectangle 6">
            <a:extLst>
              <a:ext uri="{FF2B5EF4-FFF2-40B4-BE49-F238E27FC236}">
                <a16:creationId xmlns:a16="http://schemas.microsoft.com/office/drawing/2014/main" id="{4037616E-291B-41BC-8873-5CC0C444ED19}"/>
              </a:ext>
            </a:extLst>
          </p:cNvPr>
          <p:cNvSpPr/>
          <p:nvPr userDrawn="1"/>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text, clipart&#10;&#10;Description automatically generated">
            <a:extLst>
              <a:ext uri="{FF2B5EF4-FFF2-40B4-BE49-F238E27FC236}">
                <a16:creationId xmlns:a16="http://schemas.microsoft.com/office/drawing/2014/main" id="{3A39F611-85A1-424D-994C-FEC54D4F0CEC}"/>
              </a:ext>
            </a:extLst>
          </p:cNvPr>
          <p:cNvPicPr>
            <a:picLocks noChangeAspect="1"/>
          </p:cNvPicPr>
          <p:nvPr userDrawn="1"/>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178445981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MBV_Section_Divider_7">
    <p:spTree>
      <p:nvGrpSpPr>
        <p:cNvPr id="1" name=""/>
        <p:cNvGrpSpPr/>
        <p:nvPr/>
      </p:nvGrpSpPr>
      <p:grpSpPr>
        <a:xfrm>
          <a:off x="0" y="0"/>
          <a:ext cx="0" cy="0"/>
          <a:chOff x="0" y="0"/>
          <a:chExt cx="0" cy="0"/>
        </a:xfrm>
      </p:grpSpPr>
      <p:pic>
        <p:nvPicPr>
          <p:cNvPr id="4" name="Picture 3" descr="A picture containing water, sky, outdoor, lake&#10;&#10;Description automatically generated">
            <a:extLst>
              <a:ext uri="{FF2B5EF4-FFF2-40B4-BE49-F238E27FC236}">
                <a16:creationId xmlns:a16="http://schemas.microsoft.com/office/drawing/2014/main" id="{C046C6EC-BB78-2348-B669-5291A7815B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4395286" cy="4965192"/>
          </a:xfrm>
          <a:prstGeom prst="rect">
            <a:avLst/>
          </a:prstGeom>
        </p:spPr>
      </p:pic>
      <p:sp>
        <p:nvSpPr>
          <p:cNvPr id="8" name="Rectangle 7">
            <a:extLst>
              <a:ext uri="{FF2B5EF4-FFF2-40B4-BE49-F238E27FC236}">
                <a16:creationId xmlns:a16="http://schemas.microsoft.com/office/drawing/2014/main" id="{F190D575-67C0-8348-991F-10F315E4A3FB}"/>
              </a:ext>
            </a:extLst>
          </p:cNvPr>
          <p:cNvSpPr/>
          <p:nvPr userDrawn="1"/>
        </p:nvSpPr>
        <p:spPr>
          <a:xfrm rot="10800000">
            <a:off x="85274" y="4633546"/>
            <a:ext cx="4395285" cy="418514"/>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E81D59DF-EF82-A947-8D85-0E02F641EC80}"/>
              </a:ext>
            </a:extLst>
          </p:cNvPr>
          <p:cNvSpPr txBox="1">
            <a:spLocks/>
          </p:cNvSpPr>
          <p:nvPr userDrawn="1"/>
        </p:nvSpPr>
        <p:spPr>
          <a:xfrm>
            <a:off x="132624" y="4804409"/>
            <a:ext cx="4312919"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mn-lt"/>
                <a:ea typeface="+mn-ea"/>
                <a:cs typeface="+mn-cs"/>
              </a:rPr>
              <a:t>JW MARRIOTT LOS CABOS BEACH RESORT &amp; SPA, MEXICO</a:t>
            </a:r>
          </a:p>
        </p:txBody>
      </p:sp>
      <p:sp>
        <p:nvSpPr>
          <p:cNvPr id="9" name="Text Placeholder 24">
            <a:extLst>
              <a:ext uri="{FF2B5EF4-FFF2-40B4-BE49-F238E27FC236}">
                <a16:creationId xmlns:a16="http://schemas.microsoft.com/office/drawing/2014/main" id="{FE20678A-7DB9-4B45-A576-AE6DB4FADD45}"/>
              </a:ext>
            </a:extLst>
          </p:cNvPr>
          <p:cNvSpPr>
            <a:spLocks noGrp="1"/>
          </p:cNvSpPr>
          <p:nvPr>
            <p:ph type="body" sz="quarter" idx="11" hasCustomPrompt="1"/>
          </p:nvPr>
        </p:nvSpPr>
        <p:spPr>
          <a:xfrm>
            <a:off x="4824371" y="2081399"/>
            <a:ext cx="3990760" cy="388231"/>
          </a:xfrm>
          <a:ln>
            <a:noFill/>
          </a:ln>
        </p:spPr>
        <p:txBody>
          <a:bodyPr lIns="0" tIns="0" rIns="0" bIns="0">
            <a:normAutofit/>
          </a:bodyPr>
          <a:lstStyle>
            <a:lvl1pPr marL="0" indent="0" algn="ctr">
              <a:buNone/>
              <a:defRPr sz="120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10" name="Title 9">
            <a:extLst>
              <a:ext uri="{FF2B5EF4-FFF2-40B4-BE49-F238E27FC236}">
                <a16:creationId xmlns:a16="http://schemas.microsoft.com/office/drawing/2014/main" id="{61810DB1-0463-F048-9F1A-07385790836F}"/>
              </a:ext>
            </a:extLst>
          </p:cNvPr>
          <p:cNvSpPr>
            <a:spLocks noGrp="1"/>
          </p:cNvSpPr>
          <p:nvPr>
            <p:ph type="title" hasCustomPrompt="1"/>
          </p:nvPr>
        </p:nvSpPr>
        <p:spPr>
          <a:xfrm>
            <a:off x="4830084" y="1277985"/>
            <a:ext cx="3979334" cy="668337"/>
          </a:xfrm>
          <a:ln>
            <a:noFill/>
          </a:ln>
        </p:spPr>
        <p:txBody>
          <a:bodyPr lIns="0" tIns="0" rIns="0" bIns="0" anchor="b">
            <a:noAutofit/>
          </a:bodyPr>
          <a:lstStyle>
            <a:lvl1pPr algn="ctr">
              <a:defRPr sz="24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Master Title.</a:t>
            </a:r>
          </a:p>
        </p:txBody>
      </p:sp>
    </p:spTree>
    <p:extLst>
      <p:ext uri="{BB962C8B-B14F-4D97-AF65-F5344CB8AC3E}">
        <p14:creationId xmlns:p14="http://schemas.microsoft.com/office/powerpoint/2010/main" val="1420015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3_TwoLineHead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2"/>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1">
            <a:extLst>
              <a:ext uri="{FF2B5EF4-FFF2-40B4-BE49-F238E27FC236}">
                <a16:creationId xmlns:a16="http://schemas.microsoft.com/office/drawing/2014/main" id="{D4C60BC7-C61B-CD42-8EA8-6E7EBE06A9CE}"/>
              </a:ext>
            </a:extLst>
          </p:cNvPr>
          <p:cNvSpPr>
            <a:spLocks noGrp="1"/>
          </p:cNvSpPr>
          <p:nvPr>
            <p:ph type="title" hasCustomPrompt="1"/>
          </p:nvPr>
        </p:nvSpPr>
        <p:spPr>
          <a:xfrm>
            <a:off x="461781" y="274320"/>
            <a:ext cx="8225019" cy="666960"/>
          </a:xfrm>
          <a:noFill/>
        </p:spPr>
        <p:txBody>
          <a:bodyPr lIns="0" tIns="0" rIns="0" bIns="0" anchor="t">
            <a:noAutofit/>
          </a:bodyPr>
          <a:lstStyle>
            <a:lvl1pPr>
              <a:defRPr sz="2400" b="0" i="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504F360B-2E85-9C4E-8E42-626FF09C0EA0}"/>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Tree>
    <p:extLst>
      <p:ext uri="{BB962C8B-B14F-4D97-AF65-F5344CB8AC3E}">
        <p14:creationId xmlns:p14="http://schemas.microsoft.com/office/powerpoint/2010/main" val="873382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BV_Cover_3_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18202-D32F-634E-A5D8-1313E0C012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56784" cy="4965192"/>
          </a:xfrm>
          <a:prstGeom prst="rect">
            <a:avLst/>
          </a:prstGeom>
        </p:spPr>
      </p:pic>
      <p:sp>
        <p:nvSpPr>
          <p:cNvPr id="17" name="Rectangle 16">
            <a:extLst>
              <a:ext uri="{FF2B5EF4-FFF2-40B4-BE49-F238E27FC236}">
                <a16:creationId xmlns:a16="http://schemas.microsoft.com/office/drawing/2014/main" id="{B176AC6F-A28B-1C4B-9376-4F73798D3C13}"/>
              </a:ext>
            </a:extLst>
          </p:cNvPr>
          <p:cNvSpPr/>
          <p:nvPr userDrawn="1"/>
        </p:nvSpPr>
        <p:spPr>
          <a:xfrm rot="10800000">
            <a:off x="91058" y="3828422"/>
            <a:ext cx="8961502" cy="122363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COURTYARD AL BARSHA, DUBAI, UAE</a:t>
            </a:r>
          </a:p>
        </p:txBody>
      </p:sp>
      <p:pic>
        <p:nvPicPr>
          <p:cNvPr id="18" name="Picture 17" descr="A picture containing orchid, worm, plant&#10;&#10;Description automatically generated">
            <a:extLst>
              <a:ext uri="{FF2B5EF4-FFF2-40B4-BE49-F238E27FC236}">
                <a16:creationId xmlns:a16="http://schemas.microsoft.com/office/drawing/2014/main" id="{1E7D057B-4AAA-8146-A1C2-B8BD799E69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sp>
        <p:nvSpPr>
          <p:cNvPr id="11" name="Title 9">
            <a:extLst>
              <a:ext uri="{FF2B5EF4-FFF2-40B4-BE49-F238E27FC236}">
                <a16:creationId xmlns:a16="http://schemas.microsoft.com/office/drawing/2014/main" id="{71A50E26-3540-6F45-AB6A-717DEFD27591}"/>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mj-lt"/>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D94219BC-D41B-4645-A85A-44EC3E369B24}"/>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mj-lt"/>
                <a:ea typeface="Times New Roman" panose="02020603050405020304" pitchFamily="18" charset="0"/>
                <a:cs typeface="Times New Roman" panose="02020603050405020304" pitchFamily="18" charset="0"/>
              </a:defRPr>
            </a:lvl1pPr>
          </a:lstStyle>
          <a:p>
            <a:pPr lvl="0"/>
            <a:r>
              <a:rPr lang="en-US"/>
              <a:t>Click to edit Master text styles.</a:t>
            </a:r>
          </a:p>
        </p:txBody>
      </p:sp>
      <p:pic>
        <p:nvPicPr>
          <p:cNvPr id="14" name="Picture 13">
            <a:extLst>
              <a:ext uri="{FF2B5EF4-FFF2-40B4-BE49-F238E27FC236}">
                <a16:creationId xmlns:a16="http://schemas.microsoft.com/office/drawing/2014/main" id="{B26B9B4A-1D35-9C42-BDE7-EF76F2D708C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Tree>
    <p:extLst>
      <p:ext uri="{BB962C8B-B14F-4D97-AF65-F5344CB8AC3E}">
        <p14:creationId xmlns:p14="http://schemas.microsoft.com/office/powerpoint/2010/main" val="419726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BV_Cover_5_Full">
    <p:spTree>
      <p:nvGrpSpPr>
        <p:cNvPr id="1" name=""/>
        <p:cNvGrpSpPr/>
        <p:nvPr/>
      </p:nvGrpSpPr>
      <p:grpSpPr>
        <a:xfrm>
          <a:off x="0" y="0"/>
          <a:ext cx="0" cy="0"/>
          <a:chOff x="0" y="0"/>
          <a:chExt cx="0" cy="0"/>
        </a:xfrm>
      </p:grpSpPr>
      <p:pic>
        <p:nvPicPr>
          <p:cNvPr id="8" name="Picture 7" descr="A swimming pool next to a beach&#10;&#10;Description automatically generated with low confidence">
            <a:extLst>
              <a:ext uri="{FF2B5EF4-FFF2-40B4-BE49-F238E27FC236}">
                <a16:creationId xmlns:a16="http://schemas.microsoft.com/office/drawing/2014/main" id="{C47B84CC-42AE-2046-84D4-2A01B439D0C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56995" cy="4967366"/>
          </a:xfrm>
          <a:prstGeom prst="rect">
            <a:avLst/>
          </a:prstGeom>
        </p:spPr>
      </p:pic>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pic>
        <p:nvPicPr>
          <p:cNvPr id="10" name="Picture 9" descr="A picture containing orchid, worm, plant&#10;&#10;Description automatically generated">
            <a:extLst>
              <a:ext uri="{FF2B5EF4-FFF2-40B4-BE49-F238E27FC236}">
                <a16:creationId xmlns:a16="http://schemas.microsoft.com/office/drawing/2014/main" id="{9EF7626C-B655-9742-B79C-EBFD982DE7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2" name="Picture 11">
            <a:extLst>
              <a:ext uri="{FF2B5EF4-FFF2-40B4-BE49-F238E27FC236}">
                <a16:creationId xmlns:a16="http://schemas.microsoft.com/office/drawing/2014/main" id="{5F8E1995-EB90-5E47-ACC3-24C37F8409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15" name="Title 9">
            <a:extLst>
              <a:ext uri="{FF2B5EF4-FFF2-40B4-BE49-F238E27FC236}">
                <a16:creationId xmlns:a16="http://schemas.microsoft.com/office/drawing/2014/main" id="{466BF9A6-4305-9A4D-B4CE-07C198CA33C2}"/>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mj-lt"/>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7" name="Text Placeholder 24">
            <a:extLst>
              <a:ext uri="{FF2B5EF4-FFF2-40B4-BE49-F238E27FC236}">
                <a16:creationId xmlns:a16="http://schemas.microsoft.com/office/drawing/2014/main" id="{9C5CCF25-7E85-3747-BF82-0230E992C8D7}"/>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mj-lt"/>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999207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BV_Cover_9_Full">
    <p:spTree>
      <p:nvGrpSpPr>
        <p:cNvPr id="1" name=""/>
        <p:cNvGrpSpPr/>
        <p:nvPr/>
      </p:nvGrpSpPr>
      <p:grpSpPr>
        <a:xfrm>
          <a:off x="0" y="0"/>
          <a:ext cx="0" cy="0"/>
          <a:chOff x="0" y="0"/>
          <a:chExt cx="0" cy="0"/>
        </a:xfrm>
      </p:grpSpPr>
      <p:pic>
        <p:nvPicPr>
          <p:cNvPr id="3" name="Picture 2" descr="A living room with a fireplace&#10;&#10;Description automatically generated with medium confidence">
            <a:extLst>
              <a:ext uri="{FF2B5EF4-FFF2-40B4-BE49-F238E27FC236}">
                <a16:creationId xmlns:a16="http://schemas.microsoft.com/office/drawing/2014/main" id="{CCD32B50-0E69-D145-AC71-A9080524FD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62357" cy="4965192"/>
          </a:xfrm>
          <a:prstGeom prst="rect">
            <a:avLst/>
          </a:prstGeom>
        </p:spPr>
      </p:pic>
      <p:sp>
        <p:nvSpPr>
          <p:cNvPr id="8" name="Rectangle 7">
            <a:extLst>
              <a:ext uri="{FF2B5EF4-FFF2-40B4-BE49-F238E27FC236}">
                <a16:creationId xmlns:a16="http://schemas.microsoft.com/office/drawing/2014/main" id="{E0BA34A6-70C2-7B4B-8E21-7777BDC46718}"/>
              </a:ext>
            </a:extLst>
          </p:cNvPr>
          <p:cNvSpPr/>
          <p:nvPr userDrawn="1"/>
        </p:nvSpPr>
        <p:spPr>
          <a:xfrm rot="10800000">
            <a:off x="90200" y="3180522"/>
            <a:ext cx="8962357" cy="1871538"/>
          </a:xfrm>
          <a:prstGeom prst="rect">
            <a:avLst/>
          </a:prstGeom>
          <a:gradFill>
            <a:gsLst>
              <a:gs pos="0">
                <a:schemeClr val="tx1">
                  <a:lumMod val="0"/>
                  <a:alpha val="74863"/>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MOXY CHICAGO DOWNTOWN, ILLINOIS, USA</a:t>
            </a:r>
          </a:p>
        </p:txBody>
      </p:sp>
      <p:pic>
        <p:nvPicPr>
          <p:cNvPr id="11" name="Picture 10" descr="A picture containing orchid, worm, plant&#10;&#10;Description automatically generated">
            <a:extLst>
              <a:ext uri="{FF2B5EF4-FFF2-40B4-BE49-F238E27FC236}">
                <a16:creationId xmlns:a16="http://schemas.microsoft.com/office/drawing/2014/main" id="{F9E9B966-314C-2D40-AF66-F4118A6E5CF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5" name="Picture 14">
            <a:extLst>
              <a:ext uri="{FF2B5EF4-FFF2-40B4-BE49-F238E27FC236}">
                <a16:creationId xmlns:a16="http://schemas.microsoft.com/office/drawing/2014/main" id="{89A8A627-210B-6540-94A5-7D8A98FF92D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9" name="Title 9">
            <a:extLst>
              <a:ext uri="{FF2B5EF4-FFF2-40B4-BE49-F238E27FC236}">
                <a16:creationId xmlns:a16="http://schemas.microsoft.com/office/drawing/2014/main" id="{9BC5DECE-4BB7-4F49-98D7-E3468F4CC443}"/>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0" name="Text Placeholder 24">
            <a:extLst>
              <a:ext uri="{FF2B5EF4-FFF2-40B4-BE49-F238E27FC236}">
                <a16:creationId xmlns:a16="http://schemas.microsoft.com/office/drawing/2014/main" id="{6B49C093-DEC2-2841-9959-02D75F85A197}"/>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1277560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MBV_Cover_9_Full">
    <p:spTree>
      <p:nvGrpSpPr>
        <p:cNvPr id="1" name=""/>
        <p:cNvGrpSpPr/>
        <p:nvPr/>
      </p:nvGrpSpPr>
      <p:grpSpPr>
        <a:xfrm>
          <a:off x="0" y="0"/>
          <a:ext cx="0" cy="0"/>
          <a:chOff x="0" y="0"/>
          <a:chExt cx="0" cy="0"/>
        </a:xfrm>
      </p:grpSpPr>
      <p:pic>
        <p:nvPicPr>
          <p:cNvPr id="10" name="Picture 9" descr="A picture containing indoor, window, yellow&#10;&#10;Description automatically generated">
            <a:extLst>
              <a:ext uri="{FF2B5EF4-FFF2-40B4-BE49-F238E27FC236}">
                <a16:creationId xmlns:a16="http://schemas.microsoft.com/office/drawing/2014/main" id="{BCB68DC4-85F4-ED4F-A4EF-1CDA12EEDF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39" y="91440"/>
            <a:ext cx="8962126" cy="4965192"/>
          </a:xfrm>
          <a:prstGeom prst="rect">
            <a:avLst/>
          </a:prstGeom>
        </p:spPr>
      </p:pic>
      <p:sp>
        <p:nvSpPr>
          <p:cNvPr id="11" name="Rectangle 10">
            <a:extLst>
              <a:ext uri="{FF2B5EF4-FFF2-40B4-BE49-F238E27FC236}">
                <a16:creationId xmlns:a16="http://schemas.microsoft.com/office/drawing/2014/main" id="{10266989-896F-EB4E-87E0-17A3A2FFD17A}"/>
              </a:ext>
            </a:extLst>
          </p:cNvPr>
          <p:cNvSpPr/>
          <p:nvPr userDrawn="1"/>
        </p:nvSpPr>
        <p:spPr>
          <a:xfrm>
            <a:off x="92244" y="91440"/>
            <a:ext cx="8951271" cy="1948375"/>
          </a:xfrm>
          <a:prstGeom prst="rect">
            <a:avLst/>
          </a:prstGeom>
          <a:gradFill>
            <a:gsLst>
              <a:gs pos="0">
                <a:schemeClr val="tx1">
                  <a:lumMod val="0"/>
                  <a:alpha val="78000"/>
                </a:schemeClr>
              </a:gs>
              <a:gs pos="100000">
                <a:schemeClr val="bg1">
                  <a:alpha val="0"/>
                  <a:lumMod val="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BA34A6-70C2-7B4B-8E21-7777BDC46718}"/>
              </a:ext>
            </a:extLst>
          </p:cNvPr>
          <p:cNvSpPr/>
          <p:nvPr userDrawn="1"/>
        </p:nvSpPr>
        <p:spPr>
          <a:xfrm rot="10800000">
            <a:off x="90200" y="3180522"/>
            <a:ext cx="8962357" cy="1871538"/>
          </a:xfrm>
          <a:prstGeom prst="rect">
            <a:avLst/>
          </a:prstGeom>
          <a:gradFill>
            <a:gsLst>
              <a:gs pos="0">
                <a:schemeClr val="tx1">
                  <a:lumMod val="0"/>
                  <a:alpha val="74863"/>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ALOFT CHICAGO MAG MILE, ILLINOIS, USA</a:t>
            </a:r>
          </a:p>
        </p:txBody>
      </p:sp>
      <p:pic>
        <p:nvPicPr>
          <p:cNvPr id="15" name="Picture 14" descr="A picture containing orchid, worm, plant&#10;&#10;Description automatically generated">
            <a:extLst>
              <a:ext uri="{FF2B5EF4-FFF2-40B4-BE49-F238E27FC236}">
                <a16:creationId xmlns:a16="http://schemas.microsoft.com/office/drawing/2014/main" id="{30C221E8-A974-D549-BCCB-C7F5C4A7C6F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4" name="Picture 13">
            <a:extLst>
              <a:ext uri="{FF2B5EF4-FFF2-40B4-BE49-F238E27FC236}">
                <a16:creationId xmlns:a16="http://schemas.microsoft.com/office/drawing/2014/main" id="{7CD4D3F4-92FB-DB4F-B3AE-0E60B959C5C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21" name="Title 9">
            <a:extLst>
              <a:ext uri="{FF2B5EF4-FFF2-40B4-BE49-F238E27FC236}">
                <a16:creationId xmlns:a16="http://schemas.microsoft.com/office/drawing/2014/main" id="{63300802-ABFA-2A4B-917F-021912D76E36}"/>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2" name="Text Placeholder 24">
            <a:extLst>
              <a:ext uri="{FF2B5EF4-FFF2-40B4-BE49-F238E27FC236}">
                <a16:creationId xmlns:a16="http://schemas.microsoft.com/office/drawing/2014/main" id="{4C0A51F3-5736-F640-9E3B-79B011819C35}"/>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2257761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BV_Cover_10_Full">
    <p:spTree>
      <p:nvGrpSpPr>
        <p:cNvPr id="1" name=""/>
        <p:cNvGrpSpPr/>
        <p:nvPr/>
      </p:nvGrpSpPr>
      <p:grpSpPr>
        <a:xfrm>
          <a:off x="0" y="0"/>
          <a:ext cx="0" cy="0"/>
          <a:chOff x="0" y="0"/>
          <a:chExt cx="0" cy="0"/>
        </a:xfrm>
      </p:grpSpPr>
      <p:pic>
        <p:nvPicPr>
          <p:cNvPr id="8" name="Picture 7" descr="A picture containing indoor, plant&#10;&#10;Description automatically generated">
            <a:extLst>
              <a:ext uri="{FF2B5EF4-FFF2-40B4-BE49-F238E27FC236}">
                <a16:creationId xmlns:a16="http://schemas.microsoft.com/office/drawing/2014/main" id="{A808E31B-5872-A74B-9C78-EDCC7E9469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1"/>
            <a:ext cx="8961119" cy="4963811"/>
          </a:xfrm>
          <a:prstGeom prst="rect">
            <a:avLst/>
          </a:prstGeom>
        </p:spPr>
      </p:pic>
      <p:sp>
        <p:nvSpPr>
          <p:cNvPr id="12" name="Rectangle 11">
            <a:extLst>
              <a:ext uri="{FF2B5EF4-FFF2-40B4-BE49-F238E27FC236}">
                <a16:creationId xmlns:a16="http://schemas.microsoft.com/office/drawing/2014/main" id="{D81832E5-AE08-794E-874C-80FD756C3D14}"/>
              </a:ext>
            </a:extLst>
          </p:cNvPr>
          <p:cNvSpPr/>
          <p:nvPr userDrawn="1"/>
        </p:nvSpPr>
        <p:spPr>
          <a:xfrm>
            <a:off x="91439" y="91440"/>
            <a:ext cx="8961120" cy="2964909"/>
          </a:xfrm>
          <a:prstGeom prst="rect">
            <a:avLst/>
          </a:prstGeom>
          <a:gradFill>
            <a:gsLst>
              <a:gs pos="0">
                <a:srgbClr val="8E8781">
                  <a:lumMod val="53000"/>
                  <a:lumOff val="47000"/>
                  <a:alpha val="55000"/>
                </a:srgbClr>
              </a:gs>
              <a:gs pos="100000">
                <a:srgbClr val="8E8781">
                  <a:lumMod val="0"/>
                  <a:lumOff val="100000"/>
                  <a:alpha val="0"/>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7A4CB-7C51-B445-AD3F-2C8B85A93410}"/>
              </a:ext>
            </a:extLst>
          </p:cNvPr>
          <p:cNvSpPr/>
          <p:nvPr userDrawn="1"/>
        </p:nvSpPr>
        <p:spPr>
          <a:xfrm rot="10800000">
            <a:off x="91440" y="3647661"/>
            <a:ext cx="8961120" cy="140439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680488"/>
            <a:ext cx="8991600" cy="380491"/>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2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DALMAR, FORT LAUDERDALE, </a:t>
            </a:r>
            <a:br>
              <a:rPr lang="en-US" sz="600" b="0" i="0" kern="1200" spc="40" baseline="0">
                <a:solidFill>
                  <a:schemeClr val="bg1"/>
                </a:solidFill>
                <a:effectLst/>
                <a:latin typeface="Arial" panose="020B0604020202020204" pitchFamily="34" charset="0"/>
                <a:ea typeface="+mn-ea"/>
                <a:cs typeface="Arial" panose="020B0604020202020204" pitchFamily="34" charset="0"/>
              </a:rPr>
            </a:br>
            <a:r>
              <a:rPr lang="en-US" sz="600" b="0" i="0" kern="1200" spc="40" baseline="0">
                <a:solidFill>
                  <a:schemeClr val="bg1"/>
                </a:solidFill>
                <a:effectLst/>
                <a:latin typeface="Arial" panose="020B0604020202020204" pitchFamily="34" charset="0"/>
                <a:ea typeface="+mn-ea"/>
                <a:cs typeface="Arial" panose="020B0604020202020204" pitchFamily="34" charset="0"/>
              </a:rPr>
              <a:t>A TRIBUTE PORTFOLIO HOTEL, FLORIDA, USA</a:t>
            </a:r>
          </a:p>
        </p:txBody>
      </p:sp>
      <p:pic>
        <p:nvPicPr>
          <p:cNvPr id="19" name="Picture 18" descr="A picture containing orchid, worm, plant&#10;&#10;Description automatically generated">
            <a:extLst>
              <a:ext uri="{FF2B5EF4-FFF2-40B4-BE49-F238E27FC236}">
                <a16:creationId xmlns:a16="http://schemas.microsoft.com/office/drawing/2014/main" id="{EB556BDB-C49F-C74B-8AE1-4F5BB99FD3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1" name="Picture 10">
            <a:extLst>
              <a:ext uri="{FF2B5EF4-FFF2-40B4-BE49-F238E27FC236}">
                <a16:creationId xmlns:a16="http://schemas.microsoft.com/office/drawing/2014/main" id="{975CC684-49B0-A444-A511-821692B181F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23" name="Title 9">
            <a:extLst>
              <a:ext uri="{FF2B5EF4-FFF2-40B4-BE49-F238E27FC236}">
                <a16:creationId xmlns:a16="http://schemas.microsoft.com/office/drawing/2014/main" id="{66F55AF9-B33E-EA47-9116-660F0D78266F}"/>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4" name="Text Placeholder 24">
            <a:extLst>
              <a:ext uri="{FF2B5EF4-FFF2-40B4-BE49-F238E27FC236}">
                <a16:creationId xmlns:a16="http://schemas.microsoft.com/office/drawing/2014/main" id="{AE912DBD-74DA-FC48-ACFF-09685529ECA9}"/>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57787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BV_Cover_9_Full">
    <p:spTree>
      <p:nvGrpSpPr>
        <p:cNvPr id="1" name=""/>
        <p:cNvGrpSpPr/>
        <p:nvPr/>
      </p:nvGrpSpPr>
      <p:grpSpPr>
        <a:xfrm>
          <a:off x="0" y="0"/>
          <a:ext cx="0" cy="0"/>
          <a:chOff x="0" y="0"/>
          <a:chExt cx="0" cy="0"/>
        </a:xfrm>
      </p:grpSpPr>
      <p:pic>
        <p:nvPicPr>
          <p:cNvPr id="3" name="Picture 2" descr="A living room with a fireplace&#10;&#10;Description automatically generated with medium confidence">
            <a:extLst>
              <a:ext uri="{FF2B5EF4-FFF2-40B4-BE49-F238E27FC236}">
                <a16:creationId xmlns:a16="http://schemas.microsoft.com/office/drawing/2014/main" id="{CCD32B50-0E69-D145-AC71-A9080524FD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0"/>
            <a:ext cx="8962357" cy="4965192"/>
          </a:xfrm>
          <a:prstGeom prst="rect">
            <a:avLst/>
          </a:prstGeom>
        </p:spPr>
      </p:pic>
      <p:sp>
        <p:nvSpPr>
          <p:cNvPr id="8" name="Rectangle 7">
            <a:extLst>
              <a:ext uri="{FF2B5EF4-FFF2-40B4-BE49-F238E27FC236}">
                <a16:creationId xmlns:a16="http://schemas.microsoft.com/office/drawing/2014/main" id="{E0BA34A6-70C2-7B4B-8E21-7777BDC46718}"/>
              </a:ext>
            </a:extLst>
          </p:cNvPr>
          <p:cNvSpPr/>
          <p:nvPr userDrawn="1"/>
        </p:nvSpPr>
        <p:spPr>
          <a:xfrm rot="10800000">
            <a:off x="90200" y="3180522"/>
            <a:ext cx="8962357" cy="1871538"/>
          </a:xfrm>
          <a:prstGeom prst="rect">
            <a:avLst/>
          </a:prstGeom>
          <a:gradFill>
            <a:gsLst>
              <a:gs pos="0">
                <a:schemeClr val="tx1">
                  <a:lumMod val="0"/>
                  <a:alpha val="74863"/>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MOXY CHICAGO DOWNTOWN, ILLINOIS, USA</a:t>
            </a:r>
          </a:p>
        </p:txBody>
      </p:sp>
      <p:pic>
        <p:nvPicPr>
          <p:cNvPr id="11" name="Picture 10" descr="A picture containing orchid, worm, plant&#10;&#10;Description automatically generated">
            <a:extLst>
              <a:ext uri="{FF2B5EF4-FFF2-40B4-BE49-F238E27FC236}">
                <a16:creationId xmlns:a16="http://schemas.microsoft.com/office/drawing/2014/main" id="{F9E9B966-314C-2D40-AF66-F4118A6E5CF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5" name="Picture 14">
            <a:extLst>
              <a:ext uri="{FF2B5EF4-FFF2-40B4-BE49-F238E27FC236}">
                <a16:creationId xmlns:a16="http://schemas.microsoft.com/office/drawing/2014/main" id="{89A8A627-210B-6540-94A5-7D8A98FF92D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9" name="Title 9">
            <a:extLst>
              <a:ext uri="{FF2B5EF4-FFF2-40B4-BE49-F238E27FC236}">
                <a16:creationId xmlns:a16="http://schemas.microsoft.com/office/drawing/2014/main" id="{9BC5DECE-4BB7-4F49-98D7-E3468F4CC443}"/>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0" name="Text Placeholder 24">
            <a:extLst>
              <a:ext uri="{FF2B5EF4-FFF2-40B4-BE49-F238E27FC236}">
                <a16:creationId xmlns:a16="http://schemas.microsoft.com/office/drawing/2014/main" id="{6B49C093-DEC2-2841-9959-02D75F85A197}"/>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3942728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BV_Cover_11_Full">
    <p:spTree>
      <p:nvGrpSpPr>
        <p:cNvPr id="1" name=""/>
        <p:cNvGrpSpPr/>
        <p:nvPr/>
      </p:nvGrpSpPr>
      <p:grpSpPr>
        <a:xfrm>
          <a:off x="0" y="0"/>
          <a:ext cx="0" cy="0"/>
          <a:chOff x="0" y="0"/>
          <a:chExt cx="0" cy="0"/>
        </a:xfrm>
      </p:grpSpPr>
      <p:pic>
        <p:nvPicPr>
          <p:cNvPr id="3" name="Picture 2" descr="A picture containing sky, water, wooden, pool&#10;&#10;Description automatically generated">
            <a:extLst>
              <a:ext uri="{FF2B5EF4-FFF2-40B4-BE49-F238E27FC236}">
                <a16:creationId xmlns:a16="http://schemas.microsoft.com/office/drawing/2014/main" id="{B8FF74B6-C122-B04C-8AFC-5C6906F3F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1" y="91439"/>
            <a:ext cx="8965474" cy="4965192"/>
          </a:xfrm>
          <a:prstGeom prst="rect">
            <a:avLst/>
          </a:prstGeom>
        </p:spPr>
      </p:pic>
      <p:sp>
        <p:nvSpPr>
          <p:cNvPr id="17" name="Rectangle 16">
            <a:extLst>
              <a:ext uri="{FF2B5EF4-FFF2-40B4-BE49-F238E27FC236}">
                <a16:creationId xmlns:a16="http://schemas.microsoft.com/office/drawing/2014/main" id="{5413A29A-CBDA-3D4C-AE3E-6FC945D1CC27}"/>
              </a:ext>
            </a:extLst>
          </p:cNvPr>
          <p:cNvSpPr/>
          <p:nvPr userDrawn="1"/>
        </p:nvSpPr>
        <p:spPr>
          <a:xfrm rot="10800000">
            <a:off x="91058" y="3828422"/>
            <a:ext cx="8961502" cy="122363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ST. REGIS MALDIVES VOMMULI RESORT, MALDIVES</a:t>
            </a:r>
          </a:p>
        </p:txBody>
      </p:sp>
      <p:pic>
        <p:nvPicPr>
          <p:cNvPr id="19" name="Picture 18" descr="A picture containing orchid, worm, plant&#10;&#10;Description automatically generated">
            <a:extLst>
              <a:ext uri="{FF2B5EF4-FFF2-40B4-BE49-F238E27FC236}">
                <a16:creationId xmlns:a16="http://schemas.microsoft.com/office/drawing/2014/main" id="{4A4A1988-EF75-264E-81A8-219E76D4E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0" name="Picture 9">
            <a:extLst>
              <a:ext uri="{FF2B5EF4-FFF2-40B4-BE49-F238E27FC236}">
                <a16:creationId xmlns:a16="http://schemas.microsoft.com/office/drawing/2014/main" id="{0129618F-6071-FB4E-94C6-AAA20392DD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15" name="Title 9">
            <a:extLst>
              <a:ext uri="{FF2B5EF4-FFF2-40B4-BE49-F238E27FC236}">
                <a16:creationId xmlns:a16="http://schemas.microsoft.com/office/drawing/2014/main" id="{BAC5EF38-B2C8-1B4B-BCDA-801CFAF0267D}"/>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1" name="Text Placeholder 24">
            <a:extLst>
              <a:ext uri="{FF2B5EF4-FFF2-40B4-BE49-F238E27FC236}">
                <a16:creationId xmlns:a16="http://schemas.microsoft.com/office/drawing/2014/main" id="{DCF71EA8-D19F-C04D-B7EA-DC1698D3D910}"/>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665258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MBV_Cover_1_LogoOnly">
    <p:spTree>
      <p:nvGrpSpPr>
        <p:cNvPr id="1" name=""/>
        <p:cNvGrpSpPr/>
        <p:nvPr/>
      </p:nvGrpSpPr>
      <p:grpSpPr>
        <a:xfrm>
          <a:off x="0" y="0"/>
          <a:ext cx="0" cy="0"/>
          <a:chOff x="0" y="0"/>
          <a:chExt cx="0" cy="0"/>
        </a:xfrm>
      </p:grpSpPr>
      <p:pic>
        <p:nvPicPr>
          <p:cNvPr id="9" name="Picture 8" descr="A picture containing text, water&#10;&#10;Description automatically generated">
            <a:extLst>
              <a:ext uri="{FF2B5EF4-FFF2-40B4-BE49-F238E27FC236}">
                <a16:creationId xmlns:a16="http://schemas.microsoft.com/office/drawing/2014/main" id="{4F5F6ACB-07D9-7449-84F3-812C315764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86868"/>
            <a:ext cx="6548716" cy="4965192"/>
          </a:xfrm>
          <a:prstGeom prst="rect">
            <a:avLst/>
          </a:prstGeom>
        </p:spPr>
      </p:pic>
      <p:sp>
        <p:nvSpPr>
          <p:cNvPr id="10" name="Subtitle 2">
            <a:extLst>
              <a:ext uri="{FF2B5EF4-FFF2-40B4-BE49-F238E27FC236}">
                <a16:creationId xmlns:a16="http://schemas.microsoft.com/office/drawing/2014/main" id="{5E4277A7-9F3E-1544-8CDC-5FB2A5604A42}"/>
              </a:ext>
            </a:extLst>
          </p:cNvPr>
          <p:cNvSpPr txBox="1">
            <a:spLocks/>
          </p:cNvSpPr>
          <p:nvPr userDrawn="1"/>
        </p:nvSpPr>
        <p:spPr>
          <a:xfrm>
            <a:off x="2556905" y="4814457"/>
            <a:ext cx="64008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ELEMENT ME'AISAM, DUBAI, UAE</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B218FB90-01FE-C142-A621-D3F8AC2DC81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2" name="Title 9">
            <a:extLst>
              <a:ext uri="{FF2B5EF4-FFF2-40B4-BE49-F238E27FC236}">
                <a16:creationId xmlns:a16="http://schemas.microsoft.com/office/drawing/2014/main" id="{09BAC3B5-170F-9B44-BBB6-AF5BE7306AD9}"/>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3" name="Text Placeholder 24">
            <a:extLst>
              <a:ext uri="{FF2B5EF4-FFF2-40B4-BE49-F238E27FC236}">
                <a16:creationId xmlns:a16="http://schemas.microsoft.com/office/drawing/2014/main" id="{41D49072-B5C7-CA45-A4A3-AA19AB79ECA7}"/>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8" name="Picture 7">
            <a:extLst>
              <a:ext uri="{FF2B5EF4-FFF2-40B4-BE49-F238E27FC236}">
                <a16:creationId xmlns:a16="http://schemas.microsoft.com/office/drawing/2014/main" id="{5603E1E7-A7F6-034D-BCAB-D62DD52A2C9C}"/>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2639315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MBV_Cover_1_Logo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F7A1E-A4B3-4E4A-AC15-DC854A8710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91440"/>
            <a:ext cx="6545579" cy="4965192"/>
          </a:xfrm>
          <a:prstGeom prst="rect">
            <a:avLst/>
          </a:prstGeom>
        </p:spPr>
      </p:pic>
      <p:sp>
        <p:nvSpPr>
          <p:cNvPr id="11" name="Subtitle 2">
            <a:extLst>
              <a:ext uri="{FF2B5EF4-FFF2-40B4-BE49-F238E27FC236}">
                <a16:creationId xmlns:a16="http://schemas.microsoft.com/office/drawing/2014/main" id="{31A9C422-639B-D043-9176-9BC955F2949E}"/>
              </a:ext>
            </a:extLst>
          </p:cNvPr>
          <p:cNvSpPr txBox="1">
            <a:spLocks/>
          </p:cNvSpPr>
          <p:nvPr userDrawn="1"/>
        </p:nvSpPr>
        <p:spPr>
          <a:xfrm>
            <a:off x="2555336" y="4804409"/>
            <a:ext cx="64008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COURTYARD AL BARSHA, DUBAI, UAE</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0" name="Picture 9">
            <a:extLst>
              <a:ext uri="{FF2B5EF4-FFF2-40B4-BE49-F238E27FC236}">
                <a16:creationId xmlns:a16="http://schemas.microsoft.com/office/drawing/2014/main" id="{EAAD2300-2F02-C441-8A08-F761178652B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2" name="Title 9">
            <a:extLst>
              <a:ext uri="{FF2B5EF4-FFF2-40B4-BE49-F238E27FC236}">
                <a16:creationId xmlns:a16="http://schemas.microsoft.com/office/drawing/2014/main" id="{E63BCF89-20AD-4644-BE31-CE6477EDF173}"/>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3" name="Text Placeholder 24">
            <a:extLst>
              <a:ext uri="{FF2B5EF4-FFF2-40B4-BE49-F238E27FC236}">
                <a16:creationId xmlns:a16="http://schemas.microsoft.com/office/drawing/2014/main" id="{8B183F1B-FEAF-BC48-8DCC-DE9191334B5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9" name="Picture 8">
            <a:extLst>
              <a:ext uri="{FF2B5EF4-FFF2-40B4-BE49-F238E27FC236}">
                <a16:creationId xmlns:a16="http://schemas.microsoft.com/office/drawing/2014/main" id="{BFD628A3-332D-DB4F-82A5-3C252078D04D}"/>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2829116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6_MBV_Cover_1_LogoOnly">
    <p:spTree>
      <p:nvGrpSpPr>
        <p:cNvPr id="1" name=""/>
        <p:cNvGrpSpPr/>
        <p:nvPr/>
      </p:nvGrpSpPr>
      <p:grpSpPr>
        <a:xfrm>
          <a:off x="0" y="0"/>
          <a:ext cx="0" cy="0"/>
          <a:chOff x="0" y="0"/>
          <a:chExt cx="0" cy="0"/>
        </a:xfrm>
      </p:grpSpPr>
      <p:pic>
        <p:nvPicPr>
          <p:cNvPr id="8" name="Picture 7" descr="A swimming pool next to a beach&#10;&#10;Description automatically generated with low confidence">
            <a:extLst>
              <a:ext uri="{FF2B5EF4-FFF2-40B4-BE49-F238E27FC236}">
                <a16:creationId xmlns:a16="http://schemas.microsoft.com/office/drawing/2014/main" id="{67B22BA4-6C48-B548-B97D-333D6D4088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7" y="91440"/>
            <a:ext cx="6545580" cy="4965192"/>
          </a:xfrm>
          <a:prstGeom prst="rect">
            <a:avLst/>
          </a:prstGeom>
        </p:spPr>
      </p:pic>
      <p:sp>
        <p:nvSpPr>
          <p:cNvPr id="11" name="Subtitle 2">
            <a:extLst>
              <a:ext uri="{FF2B5EF4-FFF2-40B4-BE49-F238E27FC236}">
                <a16:creationId xmlns:a16="http://schemas.microsoft.com/office/drawing/2014/main" id="{7A8C13EA-7E97-3E4B-993B-8E299B5DFC94}"/>
              </a:ext>
            </a:extLst>
          </p:cNvPr>
          <p:cNvSpPr txBox="1">
            <a:spLocks/>
          </p:cNvSpPr>
          <p:nvPr userDrawn="1"/>
        </p:nvSpPr>
        <p:spPr>
          <a:xfrm>
            <a:off x="2615866" y="4804409"/>
            <a:ext cx="6299843"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005E3EAC-1101-1145-B216-DB62977B7FE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42190322-8A13-9A49-9C2E-5222A1C609DA}"/>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42968D92-70A5-5D4C-A5B3-0F479670BE3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81B692BA-F12E-B549-ACF7-44978FFE0CD2}"/>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37540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MBV_Cover_1_LogoOnly">
    <p:spTree>
      <p:nvGrpSpPr>
        <p:cNvPr id="1" name=""/>
        <p:cNvGrpSpPr/>
        <p:nvPr/>
      </p:nvGrpSpPr>
      <p:grpSpPr>
        <a:xfrm>
          <a:off x="0" y="0"/>
          <a:ext cx="0" cy="0"/>
          <a:chOff x="0" y="0"/>
          <a:chExt cx="0" cy="0"/>
        </a:xfrm>
      </p:grpSpPr>
      <p:pic>
        <p:nvPicPr>
          <p:cNvPr id="14" name="Picture 13" descr="A person and person kissing on a balcony overlooking a city&#10;&#10;Description automatically generated with medium confidence">
            <a:extLst>
              <a:ext uri="{FF2B5EF4-FFF2-40B4-BE49-F238E27FC236}">
                <a16:creationId xmlns:a16="http://schemas.microsoft.com/office/drawing/2014/main" id="{E56FD229-AA24-4542-AB5B-EC8B0DEB6F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05075" y="95250"/>
            <a:ext cx="6553200" cy="4962525"/>
          </a:xfrm>
          <a:prstGeom prst="rect">
            <a:avLst/>
          </a:prstGeom>
        </p:spPr>
      </p:pic>
      <p:sp>
        <p:nvSpPr>
          <p:cNvPr id="10" name="Subtitle 2">
            <a:extLst>
              <a:ext uri="{FF2B5EF4-FFF2-40B4-BE49-F238E27FC236}">
                <a16:creationId xmlns:a16="http://schemas.microsoft.com/office/drawing/2014/main" id="{06B8E840-370A-C44B-8D2A-59DAFFB02D66}"/>
              </a:ext>
            </a:extLst>
          </p:cNvPr>
          <p:cNvSpPr txBox="1">
            <a:spLocks/>
          </p:cNvSpPr>
          <p:nvPr userDrawn="1"/>
        </p:nvSpPr>
        <p:spPr>
          <a:xfrm>
            <a:off x="3609250"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RITZ-CARLTON SHANGHAI, PUDONG, CHINA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8" name="Picture 7">
            <a:extLst>
              <a:ext uri="{FF2B5EF4-FFF2-40B4-BE49-F238E27FC236}">
                <a16:creationId xmlns:a16="http://schemas.microsoft.com/office/drawing/2014/main" id="{53F75852-F65D-3648-B043-10FF240896B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1" name="Title 9">
            <a:extLst>
              <a:ext uri="{FF2B5EF4-FFF2-40B4-BE49-F238E27FC236}">
                <a16:creationId xmlns:a16="http://schemas.microsoft.com/office/drawing/2014/main" id="{BAE4968E-EF6A-7144-BFF5-ED3F906090FB}"/>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094F474-BD16-094B-B41F-03CE63482A91}"/>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9285ACA8-8D75-B54C-9680-A68168877E48}"/>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231778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8_MBV_Cover_1_LogoOnly">
    <p:spTree>
      <p:nvGrpSpPr>
        <p:cNvPr id="1" name=""/>
        <p:cNvGrpSpPr/>
        <p:nvPr/>
      </p:nvGrpSpPr>
      <p:grpSpPr>
        <a:xfrm>
          <a:off x="0" y="0"/>
          <a:ext cx="0" cy="0"/>
          <a:chOff x="0" y="0"/>
          <a:chExt cx="0" cy="0"/>
        </a:xfrm>
      </p:grpSpPr>
      <p:pic>
        <p:nvPicPr>
          <p:cNvPr id="3" name="Picture 2" descr="A picture containing sky, plant&#10;&#10;Description automatically generated">
            <a:extLst>
              <a:ext uri="{FF2B5EF4-FFF2-40B4-BE49-F238E27FC236}">
                <a16:creationId xmlns:a16="http://schemas.microsoft.com/office/drawing/2014/main" id="{A60943BE-A183-DE4C-8C14-30C0502F6B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7"/>
          <a:stretch/>
        </p:blipFill>
        <p:spPr>
          <a:xfrm>
            <a:off x="2495550" y="104775"/>
            <a:ext cx="6543675" cy="4943475"/>
          </a:xfrm>
          <a:prstGeom prst="rect">
            <a:avLst/>
          </a:prstGeom>
        </p:spPr>
      </p:pic>
      <p:sp>
        <p:nvSpPr>
          <p:cNvPr id="10" name="Rectangle 9">
            <a:extLst>
              <a:ext uri="{FF2B5EF4-FFF2-40B4-BE49-F238E27FC236}">
                <a16:creationId xmlns:a16="http://schemas.microsoft.com/office/drawing/2014/main" id="{DC467C9A-9B25-9842-BCBB-4FE2FE176091}"/>
              </a:ext>
            </a:extLst>
          </p:cNvPr>
          <p:cNvSpPr/>
          <p:nvPr userDrawn="1"/>
        </p:nvSpPr>
        <p:spPr>
          <a:xfrm rot="10800000">
            <a:off x="2498859" y="4355420"/>
            <a:ext cx="6542852"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FA5A6257-618D-3F4C-A0F1-CCE7BB676F4A}"/>
              </a:ext>
            </a:extLst>
          </p:cNvPr>
          <p:cNvSpPr txBox="1">
            <a:spLocks/>
          </p:cNvSpPr>
          <p:nvPr userDrawn="1"/>
        </p:nvSpPr>
        <p:spPr>
          <a:xfrm>
            <a:off x="2608643" y="4804409"/>
            <a:ext cx="6317421"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CA2A6877-E0C5-004B-B491-3821F66A7078}"/>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3" name="Title 9">
            <a:extLst>
              <a:ext uri="{FF2B5EF4-FFF2-40B4-BE49-F238E27FC236}">
                <a16:creationId xmlns:a16="http://schemas.microsoft.com/office/drawing/2014/main" id="{33B50168-669A-9D43-981A-9FF75BBA77FF}"/>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5" name="Text Placeholder 24">
            <a:extLst>
              <a:ext uri="{FF2B5EF4-FFF2-40B4-BE49-F238E27FC236}">
                <a16:creationId xmlns:a16="http://schemas.microsoft.com/office/drawing/2014/main" id="{ED6FCB9B-FEA1-B941-9BB5-F111C22383AB}"/>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4EEA1E4E-F29D-8F4E-ABDD-7B614C060923}"/>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2091890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9_MBV_Cover_1_Logo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51423D-B175-D642-94FC-B98AEA04A8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6" y="91440"/>
            <a:ext cx="6548717" cy="4966789"/>
          </a:xfrm>
          <a:prstGeom prst="rect">
            <a:avLst/>
          </a:prstGeom>
        </p:spPr>
      </p:pic>
      <p:sp>
        <p:nvSpPr>
          <p:cNvPr id="13" name="Rectangle 12">
            <a:extLst>
              <a:ext uri="{FF2B5EF4-FFF2-40B4-BE49-F238E27FC236}">
                <a16:creationId xmlns:a16="http://schemas.microsoft.com/office/drawing/2014/main" id="{35C29AE7-C27C-634B-9011-D229AFFAADE8}"/>
              </a:ext>
            </a:extLst>
          </p:cNvPr>
          <p:cNvSpPr/>
          <p:nvPr userDrawn="1"/>
        </p:nvSpPr>
        <p:spPr>
          <a:xfrm rot="10800000">
            <a:off x="2492995" y="4355420"/>
            <a:ext cx="6548716"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E6126A06-6C15-574F-B415-B30259F4DDC0}"/>
              </a:ext>
            </a:extLst>
          </p:cNvPr>
          <p:cNvSpPr txBox="1">
            <a:spLocks/>
          </p:cNvSpPr>
          <p:nvPr userDrawn="1"/>
        </p:nvSpPr>
        <p:spPr>
          <a:xfrm>
            <a:off x="3605067" y="4833256"/>
            <a:ext cx="4324574" cy="187770"/>
          </a:xfrm>
          <a:prstGeom prst="rect">
            <a:avLst/>
          </a:prstGeom>
        </p:spPr>
        <p:txBody>
          <a:bodyPr>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b="0" i="0" kern="1200" spc="40" baseline="0">
                <a:solidFill>
                  <a:schemeClr val="bg1"/>
                </a:solidFill>
                <a:effectLst/>
                <a:latin typeface="Arial" panose="020B0604020202020204" pitchFamily="34" charset="0"/>
                <a:ea typeface="+mn-ea"/>
                <a:cs typeface="Arial" panose="020B0604020202020204" pitchFamily="34" charset="0"/>
              </a:rPr>
              <a:t>LE MÉRIDIEN BARCELONA, SPAIN</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C25F5A98-48F9-7A49-AEFD-D3610B853AD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1DF4B5C0-78EB-3C41-BB9D-6F3F41C61FA0}"/>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4289A629-C624-F44A-84A6-61B8934ABCE5}"/>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D4BFC476-C3B7-1745-BEC4-F60EFA24264E}"/>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484111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0_MBV_Cover_1_LogoOnly">
    <p:spTree>
      <p:nvGrpSpPr>
        <p:cNvPr id="1" name=""/>
        <p:cNvGrpSpPr/>
        <p:nvPr/>
      </p:nvGrpSpPr>
      <p:grpSpPr>
        <a:xfrm>
          <a:off x="0" y="0"/>
          <a:ext cx="0" cy="0"/>
          <a:chOff x="0" y="0"/>
          <a:chExt cx="0" cy="0"/>
        </a:xfrm>
      </p:grpSpPr>
      <p:pic>
        <p:nvPicPr>
          <p:cNvPr id="11" name="Picture 10" descr="A picture containing indoor, window, yellow&#10;&#10;Description automatically generated">
            <a:extLst>
              <a:ext uri="{FF2B5EF4-FFF2-40B4-BE49-F238E27FC236}">
                <a16:creationId xmlns:a16="http://schemas.microsoft.com/office/drawing/2014/main" id="{5535EFF7-C835-1049-896B-8150293B91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3" y="91440"/>
            <a:ext cx="6548717" cy="4965192"/>
          </a:xfrm>
          <a:prstGeom prst="rect">
            <a:avLst/>
          </a:prstGeom>
        </p:spPr>
      </p:pic>
      <p:sp>
        <p:nvSpPr>
          <p:cNvPr id="13" name="Rectangle 12">
            <a:extLst>
              <a:ext uri="{FF2B5EF4-FFF2-40B4-BE49-F238E27FC236}">
                <a16:creationId xmlns:a16="http://schemas.microsoft.com/office/drawing/2014/main" id="{467BE8DA-73CC-6A48-B77C-C4AA5C528B16}"/>
              </a:ext>
            </a:extLst>
          </p:cNvPr>
          <p:cNvSpPr/>
          <p:nvPr userDrawn="1"/>
        </p:nvSpPr>
        <p:spPr>
          <a:xfrm rot="10800000">
            <a:off x="2493800" y="4355420"/>
            <a:ext cx="6547104" cy="696640"/>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742B2104-19B9-204D-87EF-42EB18A1FA58}"/>
              </a:ext>
            </a:extLst>
          </p:cNvPr>
          <p:cNvSpPr txBox="1">
            <a:spLocks/>
          </p:cNvSpPr>
          <p:nvPr userDrawn="1"/>
        </p:nvSpPr>
        <p:spPr>
          <a:xfrm>
            <a:off x="3605064"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ALOFT CHICAGO MAG MILE, ILLINOIS,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141E83AD-467C-9148-97AB-A9DDBAF0A18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E96685E7-4161-0C43-9B73-597D01B6C2EF}"/>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F9E70D1-E432-D443-815C-F8F3D0C2D8DC}"/>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88F7D101-1AFB-AC4F-888E-480D28B601E0}"/>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89794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1_MBV_Cover_1_LogoOnly">
    <p:spTree>
      <p:nvGrpSpPr>
        <p:cNvPr id="1" name=""/>
        <p:cNvGrpSpPr/>
        <p:nvPr/>
      </p:nvGrpSpPr>
      <p:grpSpPr>
        <a:xfrm>
          <a:off x="0" y="0"/>
          <a:ext cx="0" cy="0"/>
          <a:chOff x="0" y="0"/>
          <a:chExt cx="0" cy="0"/>
        </a:xfrm>
      </p:grpSpPr>
      <p:pic>
        <p:nvPicPr>
          <p:cNvPr id="11" name="Picture 10" descr="A living room with a fireplace&#10;&#10;Description automatically generated with medium confidence">
            <a:extLst>
              <a:ext uri="{FF2B5EF4-FFF2-40B4-BE49-F238E27FC236}">
                <a16:creationId xmlns:a16="http://schemas.microsoft.com/office/drawing/2014/main" id="{3B942862-261C-5D4F-9C24-1A5F4096FF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2"/>
          <a:stretch/>
        </p:blipFill>
        <p:spPr>
          <a:xfrm>
            <a:off x="2482947" y="91440"/>
            <a:ext cx="6548716" cy="4965192"/>
          </a:xfrm>
          <a:prstGeom prst="rect">
            <a:avLst/>
          </a:prstGeom>
        </p:spPr>
      </p:pic>
      <p:sp>
        <p:nvSpPr>
          <p:cNvPr id="13" name="Rectangle 12">
            <a:extLst>
              <a:ext uri="{FF2B5EF4-FFF2-40B4-BE49-F238E27FC236}">
                <a16:creationId xmlns:a16="http://schemas.microsoft.com/office/drawing/2014/main" id="{739A00B6-2BA2-6945-A031-4AF72F74FDE1}"/>
              </a:ext>
            </a:extLst>
          </p:cNvPr>
          <p:cNvSpPr/>
          <p:nvPr userDrawn="1"/>
        </p:nvSpPr>
        <p:spPr>
          <a:xfrm rot="10800000">
            <a:off x="2482949" y="4475284"/>
            <a:ext cx="6548714" cy="576775"/>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0869E7AE-9110-C942-BBFE-355B15C090D1}"/>
              </a:ext>
            </a:extLst>
          </p:cNvPr>
          <p:cNvSpPr txBox="1">
            <a:spLocks/>
          </p:cNvSpPr>
          <p:nvPr userDrawn="1"/>
        </p:nvSpPr>
        <p:spPr>
          <a:xfrm>
            <a:off x="3595018" y="4804409"/>
            <a:ext cx="4324574"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MOXY CHICAGO DOWNTOWN, ILLINOIS,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BD3455EB-EA10-B240-BDA2-BF2D5544756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01D1D669-E537-2446-957D-DC1091EB555B}"/>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ACCD81F8-DE07-BE4A-BE34-AF4A6735FD44}"/>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667E13CF-F5C5-A748-A1D0-F2DF40FE18DB}"/>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00757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MBV_Cover_1_LogoOnly">
    <p:spTree>
      <p:nvGrpSpPr>
        <p:cNvPr id="1" name=""/>
        <p:cNvGrpSpPr/>
        <p:nvPr/>
      </p:nvGrpSpPr>
      <p:grpSpPr>
        <a:xfrm>
          <a:off x="0" y="0"/>
          <a:ext cx="0" cy="0"/>
          <a:chOff x="0" y="0"/>
          <a:chExt cx="0" cy="0"/>
        </a:xfrm>
      </p:grpSpPr>
      <p:pic>
        <p:nvPicPr>
          <p:cNvPr id="9" name="Picture 8" descr="A boat sailing in the sea&#10;&#10;Description automatically generated with low confidence">
            <a:extLst>
              <a:ext uri="{FF2B5EF4-FFF2-40B4-BE49-F238E27FC236}">
                <a16:creationId xmlns:a16="http://schemas.microsoft.com/office/drawing/2014/main" id="{352D466D-50B3-B54E-9A00-CFA0822AA4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91440"/>
            <a:ext cx="6548716" cy="4968056"/>
          </a:xfrm>
          <a:prstGeom prst="rect">
            <a:avLst/>
          </a:prstGeom>
        </p:spPr>
      </p:pic>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7" name="Picture 6">
            <a:extLst>
              <a:ext uri="{FF2B5EF4-FFF2-40B4-BE49-F238E27FC236}">
                <a16:creationId xmlns:a16="http://schemas.microsoft.com/office/drawing/2014/main" id="{E7858264-37E2-9B49-B64E-53B31BA6520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8" name="Title 9">
            <a:extLst>
              <a:ext uri="{FF2B5EF4-FFF2-40B4-BE49-F238E27FC236}">
                <a16:creationId xmlns:a16="http://schemas.microsoft.com/office/drawing/2014/main" id="{A37D1DE0-9C62-6843-9D8B-726E0CA30FBC}"/>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0" name="Text Placeholder 24">
            <a:extLst>
              <a:ext uri="{FF2B5EF4-FFF2-40B4-BE49-F238E27FC236}">
                <a16:creationId xmlns:a16="http://schemas.microsoft.com/office/drawing/2014/main" id="{F26BFC08-A807-A347-8EEF-570A46ED6AF5}"/>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1" name="Picture 10">
            <a:extLst>
              <a:ext uri="{FF2B5EF4-FFF2-40B4-BE49-F238E27FC236}">
                <a16:creationId xmlns:a16="http://schemas.microsoft.com/office/drawing/2014/main" id="{E06B1CE8-4330-4044-8E68-04B94C7C04E9}"/>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59236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BV_Cover_9_Full">
    <p:spTree>
      <p:nvGrpSpPr>
        <p:cNvPr id="1" name=""/>
        <p:cNvGrpSpPr/>
        <p:nvPr/>
      </p:nvGrpSpPr>
      <p:grpSpPr>
        <a:xfrm>
          <a:off x="0" y="0"/>
          <a:ext cx="0" cy="0"/>
          <a:chOff x="0" y="0"/>
          <a:chExt cx="0" cy="0"/>
        </a:xfrm>
      </p:grpSpPr>
      <p:pic>
        <p:nvPicPr>
          <p:cNvPr id="10" name="Picture 9" descr="A picture containing indoor, window, yellow&#10;&#10;Description automatically generated">
            <a:extLst>
              <a:ext uri="{FF2B5EF4-FFF2-40B4-BE49-F238E27FC236}">
                <a16:creationId xmlns:a16="http://schemas.microsoft.com/office/drawing/2014/main" id="{BCB68DC4-85F4-ED4F-A4EF-1CDA12EEDF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39" y="91440"/>
            <a:ext cx="8962126" cy="4965192"/>
          </a:xfrm>
          <a:prstGeom prst="rect">
            <a:avLst/>
          </a:prstGeom>
        </p:spPr>
      </p:pic>
      <p:sp>
        <p:nvSpPr>
          <p:cNvPr id="11" name="Rectangle 10">
            <a:extLst>
              <a:ext uri="{FF2B5EF4-FFF2-40B4-BE49-F238E27FC236}">
                <a16:creationId xmlns:a16="http://schemas.microsoft.com/office/drawing/2014/main" id="{10266989-896F-EB4E-87E0-17A3A2FFD17A}"/>
              </a:ext>
            </a:extLst>
          </p:cNvPr>
          <p:cNvSpPr/>
          <p:nvPr userDrawn="1"/>
        </p:nvSpPr>
        <p:spPr>
          <a:xfrm>
            <a:off x="92244" y="91440"/>
            <a:ext cx="8951271" cy="1948375"/>
          </a:xfrm>
          <a:prstGeom prst="rect">
            <a:avLst/>
          </a:prstGeom>
          <a:gradFill>
            <a:gsLst>
              <a:gs pos="0">
                <a:schemeClr val="tx1">
                  <a:lumMod val="0"/>
                  <a:alpha val="78000"/>
                </a:schemeClr>
              </a:gs>
              <a:gs pos="100000">
                <a:schemeClr val="bg1">
                  <a:alpha val="0"/>
                  <a:lumMod val="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BA34A6-70C2-7B4B-8E21-7777BDC46718}"/>
              </a:ext>
            </a:extLst>
          </p:cNvPr>
          <p:cNvSpPr/>
          <p:nvPr userDrawn="1"/>
        </p:nvSpPr>
        <p:spPr>
          <a:xfrm rot="10800000">
            <a:off x="90200" y="3180522"/>
            <a:ext cx="8962357" cy="1871538"/>
          </a:xfrm>
          <a:prstGeom prst="rect">
            <a:avLst/>
          </a:prstGeom>
          <a:gradFill>
            <a:gsLst>
              <a:gs pos="0">
                <a:schemeClr val="tx1">
                  <a:lumMod val="0"/>
                  <a:alpha val="74863"/>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ALOFT CHICAGO MAG MILE, ILLINOIS, USA</a:t>
            </a:r>
          </a:p>
        </p:txBody>
      </p:sp>
      <p:pic>
        <p:nvPicPr>
          <p:cNvPr id="15" name="Picture 14" descr="A picture containing orchid, worm, plant&#10;&#10;Description automatically generated">
            <a:extLst>
              <a:ext uri="{FF2B5EF4-FFF2-40B4-BE49-F238E27FC236}">
                <a16:creationId xmlns:a16="http://schemas.microsoft.com/office/drawing/2014/main" id="{30C221E8-A974-D549-BCCB-C7F5C4A7C6F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4" name="Picture 13">
            <a:extLst>
              <a:ext uri="{FF2B5EF4-FFF2-40B4-BE49-F238E27FC236}">
                <a16:creationId xmlns:a16="http://schemas.microsoft.com/office/drawing/2014/main" id="{7CD4D3F4-92FB-DB4F-B3AE-0E60B959C5C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21" name="Title 9">
            <a:extLst>
              <a:ext uri="{FF2B5EF4-FFF2-40B4-BE49-F238E27FC236}">
                <a16:creationId xmlns:a16="http://schemas.microsoft.com/office/drawing/2014/main" id="{63300802-ABFA-2A4B-917F-021912D76E36}"/>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2" name="Text Placeholder 24">
            <a:extLst>
              <a:ext uri="{FF2B5EF4-FFF2-40B4-BE49-F238E27FC236}">
                <a16:creationId xmlns:a16="http://schemas.microsoft.com/office/drawing/2014/main" id="{4C0A51F3-5736-F640-9E3B-79B011819C35}"/>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1270618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4_MBV_Cover_1_LogoOnly">
    <p:spTree>
      <p:nvGrpSpPr>
        <p:cNvPr id="1" name=""/>
        <p:cNvGrpSpPr/>
        <p:nvPr/>
      </p:nvGrpSpPr>
      <p:grpSpPr>
        <a:xfrm>
          <a:off x="0" y="0"/>
          <a:ext cx="0" cy="0"/>
          <a:chOff x="0" y="0"/>
          <a:chExt cx="0" cy="0"/>
        </a:xfrm>
      </p:grpSpPr>
      <p:pic>
        <p:nvPicPr>
          <p:cNvPr id="9" name="Picture 8" descr="A picture containing indoor, plant&#10;&#10;Description automatically generated">
            <a:extLst>
              <a:ext uri="{FF2B5EF4-FFF2-40B4-BE49-F238E27FC236}">
                <a16:creationId xmlns:a16="http://schemas.microsoft.com/office/drawing/2014/main" id="{FBBE7813-EE82-874B-BE32-09324AC0129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2482947" y="91440"/>
            <a:ext cx="6548716" cy="4966456"/>
          </a:xfrm>
          <a:prstGeom prst="rect">
            <a:avLst/>
          </a:prstGeom>
        </p:spPr>
      </p:pic>
      <p:sp>
        <p:nvSpPr>
          <p:cNvPr id="12" name="Rectangle 11">
            <a:extLst>
              <a:ext uri="{FF2B5EF4-FFF2-40B4-BE49-F238E27FC236}">
                <a16:creationId xmlns:a16="http://schemas.microsoft.com/office/drawing/2014/main" id="{93599F05-CDE6-F04D-B9B7-E207C1C5499E}"/>
              </a:ext>
            </a:extLst>
          </p:cNvPr>
          <p:cNvSpPr/>
          <p:nvPr userDrawn="1"/>
        </p:nvSpPr>
        <p:spPr>
          <a:xfrm rot="10800000">
            <a:off x="2482945" y="4551902"/>
            <a:ext cx="6548715" cy="512119"/>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0422472-2BA6-554E-A173-DCB85414C181}"/>
              </a:ext>
            </a:extLst>
          </p:cNvPr>
          <p:cNvSpPr txBox="1">
            <a:spLocks/>
          </p:cNvSpPr>
          <p:nvPr userDrawn="1"/>
        </p:nvSpPr>
        <p:spPr>
          <a:xfrm>
            <a:off x="2598595" y="4833255"/>
            <a:ext cx="6317421" cy="219733"/>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DALMAR, FORT LAUDERDALE, A TRIBUTE PORTFOLIO HOTEL, FLORIDA, USA</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83445425-1317-B549-869B-D3FE8A2B623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3" name="Title 9">
            <a:extLst>
              <a:ext uri="{FF2B5EF4-FFF2-40B4-BE49-F238E27FC236}">
                <a16:creationId xmlns:a16="http://schemas.microsoft.com/office/drawing/2014/main" id="{78C18EED-1C5B-3848-A723-AF74668C9768}"/>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5" name="Text Placeholder 24">
            <a:extLst>
              <a:ext uri="{FF2B5EF4-FFF2-40B4-BE49-F238E27FC236}">
                <a16:creationId xmlns:a16="http://schemas.microsoft.com/office/drawing/2014/main" id="{84741957-ED40-3F48-BDDA-1B9EB1617CC7}"/>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4" name="Picture 13">
            <a:extLst>
              <a:ext uri="{FF2B5EF4-FFF2-40B4-BE49-F238E27FC236}">
                <a16:creationId xmlns:a16="http://schemas.microsoft.com/office/drawing/2014/main" id="{B8B94D70-FFBB-CA44-A8D3-9941AC5C2D8E}"/>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2434159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5_MBV_Cover_1_LogoOnly">
    <p:spTree>
      <p:nvGrpSpPr>
        <p:cNvPr id="1" name=""/>
        <p:cNvGrpSpPr/>
        <p:nvPr/>
      </p:nvGrpSpPr>
      <p:grpSpPr>
        <a:xfrm>
          <a:off x="0" y="0"/>
          <a:ext cx="0" cy="0"/>
          <a:chOff x="0" y="0"/>
          <a:chExt cx="0" cy="0"/>
        </a:xfrm>
      </p:grpSpPr>
      <p:pic>
        <p:nvPicPr>
          <p:cNvPr id="9" name="Picture 8" descr="A picture containing sky, water, wooden, pool&#10;&#10;Description automatically generated">
            <a:extLst>
              <a:ext uri="{FF2B5EF4-FFF2-40B4-BE49-F238E27FC236}">
                <a16:creationId xmlns:a16="http://schemas.microsoft.com/office/drawing/2014/main" id="{81A85206-8CE2-2248-8C67-E08B60A516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8" y="91440"/>
            <a:ext cx="6548717" cy="4963611"/>
          </a:xfrm>
          <a:prstGeom prst="rect">
            <a:avLst/>
          </a:prstGeom>
        </p:spPr>
      </p:pic>
      <p:sp>
        <p:nvSpPr>
          <p:cNvPr id="10" name="Subtitle 2">
            <a:extLst>
              <a:ext uri="{FF2B5EF4-FFF2-40B4-BE49-F238E27FC236}">
                <a16:creationId xmlns:a16="http://schemas.microsoft.com/office/drawing/2014/main" id="{F4269238-0C59-4743-89AE-72FD2DCB3AA3}"/>
              </a:ext>
            </a:extLst>
          </p:cNvPr>
          <p:cNvSpPr txBox="1">
            <a:spLocks/>
          </p:cNvSpPr>
          <p:nvPr userDrawn="1"/>
        </p:nvSpPr>
        <p:spPr>
          <a:xfrm>
            <a:off x="2704823" y="4824505"/>
            <a:ext cx="6104966"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ST. REGIS MALDIVES VOMMULI RESORT, MALDIVES</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8" name="Picture 7">
            <a:extLst>
              <a:ext uri="{FF2B5EF4-FFF2-40B4-BE49-F238E27FC236}">
                <a16:creationId xmlns:a16="http://schemas.microsoft.com/office/drawing/2014/main" id="{2A41C32F-E15A-AE4A-93C7-63A9D156090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1" name="Title 9">
            <a:extLst>
              <a:ext uri="{FF2B5EF4-FFF2-40B4-BE49-F238E27FC236}">
                <a16:creationId xmlns:a16="http://schemas.microsoft.com/office/drawing/2014/main" id="{293AC4E4-FCE4-784E-BDB6-21CCC35CB1D1}"/>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B77E2F18-CE89-ED43-B10C-F3FD280CDB5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692C247B-7E34-8F4B-A2DA-F41739D6327A}"/>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650761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1_TwoLineHead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2"/>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8"/>
          <p:cNvSpPr>
            <a:spLocks noGrp="1"/>
          </p:cNvSpPr>
          <p:nvPr>
            <p:ph type="body" sz="quarter" idx="10"/>
          </p:nvPr>
        </p:nvSpPr>
        <p:spPr>
          <a:xfrm>
            <a:off x="462605" y="1133140"/>
            <a:ext cx="8224195" cy="2643422"/>
          </a:xfrm>
        </p:spPr>
        <p:txBody>
          <a:bodyPr lIns="0" tIns="0" rIns="0" bIns="0">
            <a:noAutofit/>
          </a:bodyPr>
          <a:lstStyle>
            <a:lvl1pPr>
              <a:defRPr sz="1600" b="0" i="0">
                <a:solidFill>
                  <a:srgbClr val="231C17"/>
                </a:solidFill>
                <a:latin typeface="Arial" panose="020B0604020202020204" pitchFamily="34" charset="0"/>
                <a:ea typeface="Arial" panose="020B0604020202020204" pitchFamily="34" charset="0"/>
                <a:cs typeface="Arial" panose="020B0604020202020204" pitchFamily="34" charset="0"/>
              </a:defRPr>
            </a:lvl1pPr>
            <a:lvl2pPr>
              <a:defRPr sz="1400" b="0" i="0">
                <a:solidFill>
                  <a:srgbClr val="231C17"/>
                </a:solidFill>
                <a:latin typeface="Arial" panose="020B0604020202020204" pitchFamily="34" charset="0"/>
                <a:ea typeface="Arial" panose="020B0604020202020204" pitchFamily="34" charset="0"/>
                <a:cs typeface="Arial" panose="020B0604020202020204" pitchFamily="34" charset="0"/>
              </a:defRPr>
            </a:lvl2pPr>
            <a:lvl3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3pPr>
            <a:lvl4pPr>
              <a:defRPr sz="1200" b="0" i="0">
                <a:solidFill>
                  <a:srgbClr val="231C17"/>
                </a:solidFill>
                <a:latin typeface="Arial" panose="020B0604020202020204" pitchFamily="34" charset="0"/>
                <a:ea typeface="Arial" panose="020B0604020202020204" pitchFamily="34" charset="0"/>
                <a:cs typeface="Arial" panose="020B0604020202020204" pitchFamily="34" charset="0"/>
              </a:defRPr>
            </a:lvl4pPr>
            <a:lvl5pPr>
              <a:defRPr sz="1200" b="0" i="0">
                <a:solidFill>
                  <a:srgbClr val="231C17"/>
                </a:solidFill>
                <a:latin typeface="Aldine721 Lt BT Light" panose="02040503060506020403" pitchFamily="18" charset="0"/>
                <a:ea typeface="Aldine721 Lt BT Light" panose="02040503060506020403" pitchFamily="18" charset="0"/>
                <a:cs typeface="Aldine721 Lt BT Light" panose="02040503060506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1"/>
          <p:cNvSpPr>
            <a:spLocks noGrp="1"/>
          </p:cNvSpPr>
          <p:nvPr>
            <p:ph type="title" hasCustomPrompt="1"/>
          </p:nvPr>
        </p:nvSpPr>
        <p:spPr>
          <a:xfrm>
            <a:off x="461781" y="274320"/>
            <a:ext cx="8225019" cy="666960"/>
          </a:xfrm>
          <a:noFill/>
        </p:spPr>
        <p:txBody>
          <a:bodyPr lIns="0" tIns="0" rIns="0" bIns="0" anchor="t">
            <a:noAutofit/>
          </a:bodyPr>
          <a:lstStyle>
            <a:lvl1pPr>
              <a:defRPr sz="2400" b="0" i="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CD8F6EA1-9C6C-5540-A567-6D45805086E0}"/>
              </a:ext>
            </a:extLst>
          </p:cNvPr>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spTree>
    <p:extLst>
      <p:ext uri="{BB962C8B-B14F-4D97-AF65-F5344CB8AC3E}">
        <p14:creationId xmlns:p14="http://schemas.microsoft.com/office/powerpoint/2010/main" val="3010991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BV_ThankYouPage_End">
    <p:spTree>
      <p:nvGrpSpPr>
        <p:cNvPr id="1" name=""/>
        <p:cNvGrpSpPr/>
        <p:nvPr/>
      </p:nvGrpSpPr>
      <p:grpSpPr>
        <a:xfrm>
          <a:off x="0" y="0"/>
          <a:ext cx="0" cy="0"/>
          <a:chOff x="0" y="0"/>
          <a:chExt cx="0" cy="0"/>
        </a:xfrm>
      </p:grpSpPr>
      <p:pic>
        <p:nvPicPr>
          <p:cNvPr id="6" name="Picture 5" descr="A picture containing orchid, worm, plant&#10;&#10;Description automatically generated">
            <a:extLst>
              <a:ext uri="{FF2B5EF4-FFF2-40B4-BE49-F238E27FC236}">
                <a16:creationId xmlns:a16="http://schemas.microsoft.com/office/drawing/2014/main" id="{16D9B8F4-C21B-094F-96CB-BF9837C8BE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729410"/>
            <a:ext cx="4892292" cy="2877378"/>
          </a:xfrm>
          <a:prstGeom prst="rect">
            <a:avLst/>
          </a:prstGeom>
        </p:spPr>
      </p:pic>
      <p:sp>
        <p:nvSpPr>
          <p:cNvPr id="4" name="TextBox 3"/>
          <p:cNvSpPr txBox="1">
            <a:spLocks noChangeArrowheads="1"/>
          </p:cNvSpPr>
          <p:nvPr userDrawn="1"/>
        </p:nvSpPr>
        <p:spPr bwMode="auto">
          <a:xfrm>
            <a:off x="-376238" y="-234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5" name="Picture 6"/>
          <p:cNvPicPr>
            <a:picLocks noChangeAspect="1"/>
          </p:cNvPicPr>
          <p:nvPr userDrawn="1"/>
        </p:nvPicPr>
        <p:blipFill>
          <a:blip r:embed="rId3"/>
          <a:srcRect/>
          <a:stretch/>
        </p:blipFill>
        <p:spPr bwMode="auto">
          <a:xfrm flipV="1">
            <a:off x="0" y="43973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39B8B77-0613-7949-AB7E-AEBC8EBFC994}"/>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68189" y="1907176"/>
            <a:ext cx="2299035" cy="668229"/>
          </a:xfrm>
          <a:prstGeom prst="rect">
            <a:avLst/>
          </a:prstGeom>
        </p:spPr>
      </p:pic>
    </p:spTree>
    <p:extLst>
      <p:ext uri="{BB962C8B-B14F-4D97-AF65-F5344CB8AC3E}">
        <p14:creationId xmlns:p14="http://schemas.microsoft.com/office/powerpoint/2010/main" val="115504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BV_Cover_10_Full">
    <p:spTree>
      <p:nvGrpSpPr>
        <p:cNvPr id="1" name=""/>
        <p:cNvGrpSpPr/>
        <p:nvPr/>
      </p:nvGrpSpPr>
      <p:grpSpPr>
        <a:xfrm>
          <a:off x="0" y="0"/>
          <a:ext cx="0" cy="0"/>
          <a:chOff x="0" y="0"/>
          <a:chExt cx="0" cy="0"/>
        </a:xfrm>
      </p:grpSpPr>
      <p:pic>
        <p:nvPicPr>
          <p:cNvPr id="8" name="Picture 7" descr="A picture containing indoor, plant&#10;&#10;Description automatically generated">
            <a:extLst>
              <a:ext uri="{FF2B5EF4-FFF2-40B4-BE49-F238E27FC236}">
                <a16:creationId xmlns:a16="http://schemas.microsoft.com/office/drawing/2014/main" id="{A808E31B-5872-A74B-9C78-EDCC7E9469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0" y="91441"/>
            <a:ext cx="8961119" cy="4963811"/>
          </a:xfrm>
          <a:prstGeom prst="rect">
            <a:avLst/>
          </a:prstGeom>
        </p:spPr>
      </p:pic>
      <p:sp>
        <p:nvSpPr>
          <p:cNvPr id="12" name="Rectangle 11">
            <a:extLst>
              <a:ext uri="{FF2B5EF4-FFF2-40B4-BE49-F238E27FC236}">
                <a16:creationId xmlns:a16="http://schemas.microsoft.com/office/drawing/2014/main" id="{D81832E5-AE08-794E-874C-80FD756C3D14}"/>
              </a:ext>
            </a:extLst>
          </p:cNvPr>
          <p:cNvSpPr/>
          <p:nvPr userDrawn="1"/>
        </p:nvSpPr>
        <p:spPr>
          <a:xfrm>
            <a:off x="91439" y="91440"/>
            <a:ext cx="8961120" cy="2964909"/>
          </a:xfrm>
          <a:prstGeom prst="rect">
            <a:avLst/>
          </a:prstGeom>
          <a:gradFill>
            <a:gsLst>
              <a:gs pos="0">
                <a:srgbClr val="8E8781">
                  <a:lumMod val="53000"/>
                  <a:lumOff val="47000"/>
                  <a:alpha val="55000"/>
                </a:srgbClr>
              </a:gs>
              <a:gs pos="100000">
                <a:srgbClr val="8E8781">
                  <a:lumMod val="0"/>
                  <a:lumOff val="100000"/>
                  <a:alpha val="0"/>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7A4CB-7C51-B445-AD3F-2C8B85A93410}"/>
              </a:ext>
            </a:extLst>
          </p:cNvPr>
          <p:cNvSpPr/>
          <p:nvPr userDrawn="1"/>
        </p:nvSpPr>
        <p:spPr>
          <a:xfrm rot="10800000">
            <a:off x="91440" y="3647661"/>
            <a:ext cx="8961120" cy="140439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680488"/>
            <a:ext cx="8991600" cy="380491"/>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2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DALMAR, FORT LAUDERDALE, </a:t>
            </a:r>
            <a:br>
              <a:rPr lang="en-US" sz="600" b="0" i="0" kern="1200" spc="40" baseline="0">
                <a:solidFill>
                  <a:schemeClr val="bg1"/>
                </a:solidFill>
                <a:effectLst/>
                <a:latin typeface="Arial" panose="020B0604020202020204" pitchFamily="34" charset="0"/>
                <a:ea typeface="+mn-ea"/>
                <a:cs typeface="Arial" panose="020B0604020202020204" pitchFamily="34" charset="0"/>
              </a:rPr>
            </a:br>
            <a:r>
              <a:rPr lang="en-US" sz="600" b="0" i="0" kern="1200" spc="40" baseline="0">
                <a:solidFill>
                  <a:schemeClr val="bg1"/>
                </a:solidFill>
                <a:effectLst/>
                <a:latin typeface="Arial" panose="020B0604020202020204" pitchFamily="34" charset="0"/>
                <a:ea typeface="+mn-ea"/>
                <a:cs typeface="Arial" panose="020B0604020202020204" pitchFamily="34" charset="0"/>
              </a:rPr>
              <a:t>A TRIBUTE PORTFOLIO HOTEL, FLORIDA, USA</a:t>
            </a:r>
          </a:p>
        </p:txBody>
      </p:sp>
      <p:pic>
        <p:nvPicPr>
          <p:cNvPr id="19" name="Picture 18" descr="A picture containing orchid, worm, plant&#10;&#10;Description automatically generated">
            <a:extLst>
              <a:ext uri="{FF2B5EF4-FFF2-40B4-BE49-F238E27FC236}">
                <a16:creationId xmlns:a16="http://schemas.microsoft.com/office/drawing/2014/main" id="{EB556BDB-C49F-C74B-8AE1-4F5BB99FD3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1" name="Picture 10">
            <a:extLst>
              <a:ext uri="{FF2B5EF4-FFF2-40B4-BE49-F238E27FC236}">
                <a16:creationId xmlns:a16="http://schemas.microsoft.com/office/drawing/2014/main" id="{975CC684-49B0-A444-A511-821692B181F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23" name="Title 9">
            <a:extLst>
              <a:ext uri="{FF2B5EF4-FFF2-40B4-BE49-F238E27FC236}">
                <a16:creationId xmlns:a16="http://schemas.microsoft.com/office/drawing/2014/main" id="{66F55AF9-B33E-EA47-9116-660F0D78266F}"/>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4" name="Text Placeholder 24">
            <a:extLst>
              <a:ext uri="{FF2B5EF4-FFF2-40B4-BE49-F238E27FC236}">
                <a16:creationId xmlns:a16="http://schemas.microsoft.com/office/drawing/2014/main" id="{AE912DBD-74DA-FC48-ACFF-09685529ECA9}"/>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54235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BV_Cover_11_Full">
    <p:spTree>
      <p:nvGrpSpPr>
        <p:cNvPr id="1" name=""/>
        <p:cNvGrpSpPr/>
        <p:nvPr/>
      </p:nvGrpSpPr>
      <p:grpSpPr>
        <a:xfrm>
          <a:off x="0" y="0"/>
          <a:ext cx="0" cy="0"/>
          <a:chOff x="0" y="0"/>
          <a:chExt cx="0" cy="0"/>
        </a:xfrm>
      </p:grpSpPr>
      <p:pic>
        <p:nvPicPr>
          <p:cNvPr id="3" name="Picture 2" descr="A picture containing sky, water, wooden, pool&#10;&#10;Description automatically generated">
            <a:extLst>
              <a:ext uri="{FF2B5EF4-FFF2-40B4-BE49-F238E27FC236}">
                <a16:creationId xmlns:a16="http://schemas.microsoft.com/office/drawing/2014/main" id="{B8FF74B6-C122-B04C-8AFC-5C6906F3F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1441" y="91439"/>
            <a:ext cx="8965474" cy="4965192"/>
          </a:xfrm>
          <a:prstGeom prst="rect">
            <a:avLst/>
          </a:prstGeom>
        </p:spPr>
      </p:pic>
      <p:sp>
        <p:nvSpPr>
          <p:cNvPr id="17" name="Rectangle 16">
            <a:extLst>
              <a:ext uri="{FF2B5EF4-FFF2-40B4-BE49-F238E27FC236}">
                <a16:creationId xmlns:a16="http://schemas.microsoft.com/office/drawing/2014/main" id="{5413A29A-CBDA-3D4C-AE3E-6FC945D1CC27}"/>
              </a:ext>
            </a:extLst>
          </p:cNvPr>
          <p:cNvSpPr/>
          <p:nvPr userDrawn="1"/>
        </p:nvSpPr>
        <p:spPr>
          <a:xfrm rot="10800000">
            <a:off x="91058" y="3828422"/>
            <a:ext cx="8961502" cy="1223638"/>
          </a:xfrm>
          <a:prstGeom prst="rect">
            <a:avLst/>
          </a:prstGeom>
          <a:gradFill>
            <a:gsLst>
              <a:gs pos="0">
                <a:schemeClr val="tx1">
                  <a:lumMod val="0"/>
                  <a:alpha val="57000"/>
                </a:schemeClr>
              </a:gs>
              <a:gs pos="100000">
                <a:schemeClr val="bg1">
                  <a:alpha val="0"/>
                  <a:lumMod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AD6EE0C3-173E-FD4F-BE63-B45F8C9F62C4}"/>
              </a:ext>
            </a:extLst>
          </p:cNvPr>
          <p:cNvSpPr txBox="1">
            <a:spLocks/>
          </p:cNvSpPr>
          <p:nvPr userDrawn="1"/>
        </p:nvSpPr>
        <p:spPr>
          <a:xfrm>
            <a:off x="76200" y="4804409"/>
            <a:ext cx="89916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THE ST. REGIS MALDIVES VOMMULI RESORT, MALDIVES</a:t>
            </a:r>
          </a:p>
        </p:txBody>
      </p:sp>
      <p:pic>
        <p:nvPicPr>
          <p:cNvPr id="19" name="Picture 18" descr="A picture containing orchid, worm, plant&#10;&#10;Description automatically generated">
            <a:extLst>
              <a:ext uri="{FF2B5EF4-FFF2-40B4-BE49-F238E27FC236}">
                <a16:creationId xmlns:a16="http://schemas.microsoft.com/office/drawing/2014/main" id="{4A4A1988-EF75-264E-81A8-219E76D4E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33" t="-14573"/>
          <a:stretch/>
        </p:blipFill>
        <p:spPr>
          <a:xfrm>
            <a:off x="1399058" y="3928905"/>
            <a:ext cx="3327892" cy="1127650"/>
          </a:xfrm>
          <a:prstGeom prst="rect">
            <a:avLst/>
          </a:prstGeom>
        </p:spPr>
      </p:pic>
      <p:pic>
        <p:nvPicPr>
          <p:cNvPr id="10" name="Picture 9">
            <a:extLst>
              <a:ext uri="{FF2B5EF4-FFF2-40B4-BE49-F238E27FC236}">
                <a16:creationId xmlns:a16="http://schemas.microsoft.com/office/drawing/2014/main" id="{0129618F-6071-FB4E-94C6-AAA20392DD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024196" y="4165600"/>
            <a:ext cx="1082988" cy="314779"/>
          </a:xfrm>
          <a:prstGeom prst="rect">
            <a:avLst/>
          </a:prstGeom>
        </p:spPr>
      </p:pic>
      <p:sp>
        <p:nvSpPr>
          <p:cNvPr id="15" name="Title 9">
            <a:extLst>
              <a:ext uri="{FF2B5EF4-FFF2-40B4-BE49-F238E27FC236}">
                <a16:creationId xmlns:a16="http://schemas.microsoft.com/office/drawing/2014/main" id="{BAC5EF38-B2C8-1B4B-BCDA-801CFAF0267D}"/>
              </a:ext>
            </a:extLst>
          </p:cNvPr>
          <p:cNvSpPr>
            <a:spLocks noGrp="1"/>
          </p:cNvSpPr>
          <p:nvPr>
            <p:ph type="title" hasCustomPrompt="1"/>
          </p:nvPr>
        </p:nvSpPr>
        <p:spPr>
          <a:xfrm>
            <a:off x="1522879" y="947070"/>
            <a:ext cx="6104966" cy="668337"/>
          </a:xfrm>
          <a:ln>
            <a:noFill/>
          </a:ln>
        </p:spPr>
        <p:txBody>
          <a:bodyPr lIns="0" tIns="0" rIns="0" bIns="0" anchor="b">
            <a:noAutofit/>
          </a:bodyPr>
          <a:lstStyle>
            <a:lvl1pPr algn="ctr">
              <a:defRPr sz="2000" b="0" i="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21" name="Text Placeholder 24">
            <a:extLst>
              <a:ext uri="{FF2B5EF4-FFF2-40B4-BE49-F238E27FC236}">
                <a16:creationId xmlns:a16="http://schemas.microsoft.com/office/drawing/2014/main" id="{DCF71EA8-D19F-C04D-B7EA-DC1698D3D910}"/>
              </a:ext>
            </a:extLst>
          </p:cNvPr>
          <p:cNvSpPr>
            <a:spLocks noGrp="1"/>
          </p:cNvSpPr>
          <p:nvPr>
            <p:ph type="body" sz="quarter" idx="11" hasCustomPrompt="1"/>
          </p:nvPr>
        </p:nvSpPr>
        <p:spPr>
          <a:xfrm>
            <a:off x="1527016" y="1733766"/>
            <a:ext cx="6096693" cy="352937"/>
          </a:xfrm>
          <a:ln>
            <a:noFill/>
          </a:ln>
        </p:spPr>
        <p:txBody>
          <a:bodyPr lIns="0" tIns="0" rIns="0" bIns="0">
            <a:normAutofit/>
          </a:bodyPr>
          <a:lstStyle>
            <a:lvl1pPr marL="0" indent="0" algn="ctr">
              <a:buNone/>
              <a:defRPr sz="1200" b="0" i="0" spc="0" baseline="0">
                <a:ln>
                  <a:noFill/>
                </a:l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Master text styles.</a:t>
            </a:r>
          </a:p>
        </p:txBody>
      </p:sp>
    </p:spTree>
    <p:extLst>
      <p:ext uri="{BB962C8B-B14F-4D97-AF65-F5344CB8AC3E}">
        <p14:creationId xmlns:p14="http://schemas.microsoft.com/office/powerpoint/2010/main" val="163328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MBV_Cover_1_LogoOnly">
    <p:spTree>
      <p:nvGrpSpPr>
        <p:cNvPr id="1" name=""/>
        <p:cNvGrpSpPr/>
        <p:nvPr/>
      </p:nvGrpSpPr>
      <p:grpSpPr>
        <a:xfrm>
          <a:off x="0" y="0"/>
          <a:ext cx="0" cy="0"/>
          <a:chOff x="0" y="0"/>
          <a:chExt cx="0" cy="0"/>
        </a:xfrm>
      </p:grpSpPr>
      <p:pic>
        <p:nvPicPr>
          <p:cNvPr id="9" name="Picture 8" descr="A picture containing text, water&#10;&#10;Description automatically generated">
            <a:extLst>
              <a:ext uri="{FF2B5EF4-FFF2-40B4-BE49-F238E27FC236}">
                <a16:creationId xmlns:a16="http://schemas.microsoft.com/office/drawing/2014/main" id="{4F5F6ACB-07D9-7449-84F3-812C315764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86868"/>
            <a:ext cx="6548716" cy="4965192"/>
          </a:xfrm>
          <a:prstGeom prst="rect">
            <a:avLst/>
          </a:prstGeom>
        </p:spPr>
      </p:pic>
      <p:sp>
        <p:nvSpPr>
          <p:cNvPr id="10" name="Subtitle 2">
            <a:extLst>
              <a:ext uri="{FF2B5EF4-FFF2-40B4-BE49-F238E27FC236}">
                <a16:creationId xmlns:a16="http://schemas.microsoft.com/office/drawing/2014/main" id="{5E4277A7-9F3E-1544-8CDC-5FB2A5604A42}"/>
              </a:ext>
            </a:extLst>
          </p:cNvPr>
          <p:cNvSpPr txBox="1">
            <a:spLocks/>
          </p:cNvSpPr>
          <p:nvPr userDrawn="1"/>
        </p:nvSpPr>
        <p:spPr>
          <a:xfrm>
            <a:off x="2556905" y="4814457"/>
            <a:ext cx="64008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ELEMENT ME'AISAM, DUBAI, UAE</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1" name="Picture 10">
            <a:extLst>
              <a:ext uri="{FF2B5EF4-FFF2-40B4-BE49-F238E27FC236}">
                <a16:creationId xmlns:a16="http://schemas.microsoft.com/office/drawing/2014/main" id="{B218FB90-01FE-C142-A621-D3F8AC2DC81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2" name="Title 9">
            <a:extLst>
              <a:ext uri="{FF2B5EF4-FFF2-40B4-BE49-F238E27FC236}">
                <a16:creationId xmlns:a16="http://schemas.microsoft.com/office/drawing/2014/main" id="{09BAC3B5-170F-9B44-BBB6-AF5BE7306AD9}"/>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3" name="Text Placeholder 24">
            <a:extLst>
              <a:ext uri="{FF2B5EF4-FFF2-40B4-BE49-F238E27FC236}">
                <a16:creationId xmlns:a16="http://schemas.microsoft.com/office/drawing/2014/main" id="{41D49072-B5C7-CA45-A4A3-AA19AB79ECA7}"/>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8" name="Picture 7">
            <a:extLst>
              <a:ext uri="{FF2B5EF4-FFF2-40B4-BE49-F238E27FC236}">
                <a16:creationId xmlns:a16="http://schemas.microsoft.com/office/drawing/2014/main" id="{5603E1E7-A7F6-034D-BCAB-D62DD52A2C9C}"/>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2394958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MBV_Cover_1_Logo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F7A1E-A4B3-4E4A-AC15-DC854A8710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82947" y="91440"/>
            <a:ext cx="6545579" cy="4965192"/>
          </a:xfrm>
          <a:prstGeom prst="rect">
            <a:avLst/>
          </a:prstGeom>
        </p:spPr>
      </p:pic>
      <p:sp>
        <p:nvSpPr>
          <p:cNvPr id="11" name="Subtitle 2">
            <a:extLst>
              <a:ext uri="{FF2B5EF4-FFF2-40B4-BE49-F238E27FC236}">
                <a16:creationId xmlns:a16="http://schemas.microsoft.com/office/drawing/2014/main" id="{31A9C422-639B-D043-9176-9BC955F2949E}"/>
              </a:ext>
            </a:extLst>
          </p:cNvPr>
          <p:cNvSpPr txBox="1">
            <a:spLocks/>
          </p:cNvSpPr>
          <p:nvPr userDrawn="1"/>
        </p:nvSpPr>
        <p:spPr>
          <a:xfrm>
            <a:off x="2555336" y="4804409"/>
            <a:ext cx="6400800"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COURTYARD AL BARSHA, DUBAI, UAE</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10" name="Picture 9">
            <a:extLst>
              <a:ext uri="{FF2B5EF4-FFF2-40B4-BE49-F238E27FC236}">
                <a16:creationId xmlns:a16="http://schemas.microsoft.com/office/drawing/2014/main" id="{EAAD2300-2F02-C441-8A08-F761178652B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2" name="Title 9">
            <a:extLst>
              <a:ext uri="{FF2B5EF4-FFF2-40B4-BE49-F238E27FC236}">
                <a16:creationId xmlns:a16="http://schemas.microsoft.com/office/drawing/2014/main" id="{E63BCF89-20AD-4644-BE31-CE6477EDF173}"/>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3" name="Text Placeholder 24">
            <a:extLst>
              <a:ext uri="{FF2B5EF4-FFF2-40B4-BE49-F238E27FC236}">
                <a16:creationId xmlns:a16="http://schemas.microsoft.com/office/drawing/2014/main" id="{8B183F1B-FEAF-BC48-8DCC-DE9191334B5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9" name="Picture 8">
            <a:extLst>
              <a:ext uri="{FF2B5EF4-FFF2-40B4-BE49-F238E27FC236}">
                <a16:creationId xmlns:a16="http://schemas.microsoft.com/office/drawing/2014/main" id="{BFD628A3-332D-DB4F-82A5-3C252078D04D}"/>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131790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MBV_Cover_1_LogoOnly">
    <p:spTree>
      <p:nvGrpSpPr>
        <p:cNvPr id="1" name=""/>
        <p:cNvGrpSpPr/>
        <p:nvPr/>
      </p:nvGrpSpPr>
      <p:grpSpPr>
        <a:xfrm>
          <a:off x="0" y="0"/>
          <a:ext cx="0" cy="0"/>
          <a:chOff x="0" y="0"/>
          <a:chExt cx="0" cy="0"/>
        </a:xfrm>
      </p:grpSpPr>
      <p:pic>
        <p:nvPicPr>
          <p:cNvPr id="8" name="Picture 7" descr="A swimming pool next to a beach&#10;&#10;Description automatically generated with low confidence">
            <a:extLst>
              <a:ext uri="{FF2B5EF4-FFF2-40B4-BE49-F238E27FC236}">
                <a16:creationId xmlns:a16="http://schemas.microsoft.com/office/drawing/2014/main" id="{67B22BA4-6C48-B548-B97D-333D6D4088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92997" y="91440"/>
            <a:ext cx="6545580" cy="4965192"/>
          </a:xfrm>
          <a:prstGeom prst="rect">
            <a:avLst/>
          </a:prstGeom>
        </p:spPr>
      </p:pic>
      <p:sp>
        <p:nvSpPr>
          <p:cNvPr id="11" name="Subtitle 2">
            <a:extLst>
              <a:ext uri="{FF2B5EF4-FFF2-40B4-BE49-F238E27FC236}">
                <a16:creationId xmlns:a16="http://schemas.microsoft.com/office/drawing/2014/main" id="{7A8C13EA-7E97-3E4B-993B-8E299B5DFC94}"/>
              </a:ext>
            </a:extLst>
          </p:cNvPr>
          <p:cNvSpPr txBox="1">
            <a:spLocks/>
          </p:cNvSpPr>
          <p:nvPr userDrawn="1"/>
        </p:nvSpPr>
        <p:spPr>
          <a:xfrm>
            <a:off x="2615866" y="4804409"/>
            <a:ext cx="6299843" cy="348429"/>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fontAlgn="auto" latinLnBrk="0" hangingPunct="1">
              <a:spcBef>
                <a:spcPct val="20000"/>
              </a:spcBef>
              <a:spcAft>
                <a:spcPts val="0"/>
              </a:spcAft>
              <a:buFont typeface="Arial"/>
              <a:buNone/>
              <a:defRPr/>
            </a:pPr>
            <a:r>
              <a:rPr lang="en-US" sz="600" b="0" i="0" kern="1200" spc="40" baseline="0">
                <a:solidFill>
                  <a:schemeClr val="bg1"/>
                </a:solidFill>
                <a:effectLst/>
                <a:latin typeface="Arial" panose="020B0604020202020204" pitchFamily="34" charset="0"/>
                <a:ea typeface="+mn-ea"/>
                <a:cs typeface="Arial" panose="020B0604020202020204" pitchFamily="34" charset="0"/>
              </a:rPr>
              <a:t>ZADUN, A RITZ-CARLTON RESERVE, LOS CABOS, MEXICO</a:t>
            </a:r>
          </a:p>
        </p:txBody>
      </p:sp>
      <p:sp>
        <p:nvSpPr>
          <p:cNvPr id="6" name="TextBox 5"/>
          <p:cNvSpPr txBox="1">
            <a:spLocks noChangeArrowheads="1"/>
          </p:cNvSpPr>
          <p:nvPr userDrawn="1"/>
        </p:nvSpPr>
        <p:spPr bwMode="auto">
          <a:xfrm>
            <a:off x="4675188" y="-21590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defRPr/>
            </a:pPr>
            <a:endParaRPr lang="en-US" altLang="en-US" b="0" i="0">
              <a:latin typeface="Arial" panose="020B0604020202020204" pitchFamily="34" charset="0"/>
            </a:endParaRPr>
          </a:p>
        </p:txBody>
      </p:sp>
      <p:pic>
        <p:nvPicPr>
          <p:cNvPr id="9" name="Picture 8">
            <a:extLst>
              <a:ext uri="{FF2B5EF4-FFF2-40B4-BE49-F238E27FC236}">
                <a16:creationId xmlns:a16="http://schemas.microsoft.com/office/drawing/2014/main" id="{005E3EAC-1101-1145-B216-DB62977B7FE7}"/>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8858" y="3835594"/>
            <a:ext cx="1239289" cy="360207"/>
          </a:xfrm>
          <a:prstGeom prst="rect">
            <a:avLst/>
          </a:prstGeom>
        </p:spPr>
      </p:pic>
      <p:sp>
        <p:nvSpPr>
          <p:cNvPr id="10" name="Title 9">
            <a:extLst>
              <a:ext uri="{FF2B5EF4-FFF2-40B4-BE49-F238E27FC236}">
                <a16:creationId xmlns:a16="http://schemas.microsoft.com/office/drawing/2014/main" id="{42190322-8A13-9A49-9C2E-5222A1C609DA}"/>
              </a:ext>
            </a:extLst>
          </p:cNvPr>
          <p:cNvSpPr>
            <a:spLocks noGrp="1"/>
          </p:cNvSpPr>
          <p:nvPr>
            <p:ph type="title" hasCustomPrompt="1"/>
          </p:nvPr>
        </p:nvSpPr>
        <p:spPr>
          <a:xfrm>
            <a:off x="39794" y="1539671"/>
            <a:ext cx="2398606" cy="668337"/>
          </a:xfrm>
          <a:ln>
            <a:noFill/>
          </a:ln>
        </p:spPr>
        <p:txBody>
          <a:bodyPr lIns="0" tIns="0" rIns="0" bIns="0" anchor="b">
            <a:noAutofit/>
          </a:bodyPr>
          <a:lstStyle>
            <a:lvl1pPr algn="ctr">
              <a:defRPr sz="1800" b="0" i="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t>Click To Edit. </a:t>
            </a:r>
            <a:br>
              <a:rPr lang="en-US"/>
            </a:br>
            <a:r>
              <a:rPr lang="en-US"/>
              <a:t>Master Title Here.</a:t>
            </a:r>
          </a:p>
        </p:txBody>
      </p:sp>
      <p:sp>
        <p:nvSpPr>
          <p:cNvPr id="12" name="Text Placeholder 24">
            <a:extLst>
              <a:ext uri="{FF2B5EF4-FFF2-40B4-BE49-F238E27FC236}">
                <a16:creationId xmlns:a16="http://schemas.microsoft.com/office/drawing/2014/main" id="{42968D92-70A5-5D4C-A5B3-0F479670BE32}"/>
              </a:ext>
            </a:extLst>
          </p:cNvPr>
          <p:cNvSpPr>
            <a:spLocks noGrp="1"/>
          </p:cNvSpPr>
          <p:nvPr>
            <p:ph type="body" sz="quarter" idx="11" hasCustomPrompt="1"/>
          </p:nvPr>
        </p:nvSpPr>
        <p:spPr>
          <a:xfrm>
            <a:off x="48434" y="2326367"/>
            <a:ext cx="2395356" cy="352937"/>
          </a:xfrm>
          <a:ln>
            <a:noFill/>
          </a:ln>
        </p:spPr>
        <p:txBody>
          <a:bodyPr lIns="0" tIns="0" rIns="0" bIns="0">
            <a:normAutofit/>
          </a:bodyPr>
          <a:lstStyle>
            <a:lvl1pPr marL="0" indent="0" algn="ctr">
              <a:buNone/>
              <a:defRPr sz="1050" b="0" i="0" spc="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US"/>
              <a:t>Click to edit </a:t>
            </a:r>
            <a:br>
              <a:rPr lang="en-US"/>
            </a:br>
            <a:r>
              <a:rPr lang="en-US"/>
              <a:t>Master text styles.</a:t>
            </a:r>
          </a:p>
        </p:txBody>
      </p:sp>
      <p:pic>
        <p:nvPicPr>
          <p:cNvPr id="13" name="Picture 12">
            <a:extLst>
              <a:ext uri="{FF2B5EF4-FFF2-40B4-BE49-F238E27FC236}">
                <a16:creationId xmlns:a16="http://schemas.microsoft.com/office/drawing/2014/main" id="{81B692BA-F12E-B549-ACF7-44978FFE0CD2}"/>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1361" b="-6763"/>
          <a:stretch/>
        </p:blipFill>
        <p:spPr>
          <a:xfrm>
            <a:off x="-1" y="3959816"/>
            <a:ext cx="1681567" cy="1206932"/>
          </a:xfrm>
          <a:prstGeom prst="rect">
            <a:avLst/>
          </a:prstGeom>
        </p:spPr>
      </p:pic>
    </p:spTree>
    <p:extLst>
      <p:ext uri="{BB962C8B-B14F-4D97-AF65-F5344CB8AC3E}">
        <p14:creationId xmlns:p14="http://schemas.microsoft.com/office/powerpoint/2010/main" val="341860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320"/>
            <a:ext cx="8229600"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140460"/>
            <a:ext cx="8229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pic>
        <p:nvPicPr>
          <p:cNvPr id="9" name="Picture 8">
            <a:extLst>
              <a:ext uri="{FF2B5EF4-FFF2-40B4-BE49-F238E27FC236}">
                <a16:creationId xmlns:a16="http://schemas.microsoft.com/office/drawing/2014/main" id="{305F6155-912E-514C-8F98-1034D6FB76CB}"/>
              </a:ext>
              <a:ext uri="{C183D7F6-B498-43B3-948B-1728B52AA6E4}">
                <adec:decorative xmlns:adec="http://schemas.microsoft.com/office/drawing/2017/decorative" val="1"/>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7899364" y="4645026"/>
            <a:ext cx="881244" cy="413008"/>
          </a:xfrm>
          <a:prstGeom prst="rect">
            <a:avLst/>
          </a:prstGeom>
        </p:spPr>
      </p:pic>
      <p:sp>
        <p:nvSpPr>
          <p:cNvPr id="7" name="Slide Number Placeholder 3">
            <a:extLst>
              <a:ext uri="{FF2B5EF4-FFF2-40B4-BE49-F238E27FC236}">
                <a16:creationId xmlns:a16="http://schemas.microsoft.com/office/drawing/2014/main" id="{81874ED2-31A4-DD47-9796-2A4BC68E56F9}"/>
              </a:ext>
            </a:extLst>
          </p:cNvPr>
          <p:cNvSpPr txBox="1">
            <a:spLocks/>
          </p:cNvSpPr>
          <p:nvPr userDrawn="1"/>
        </p:nvSpPr>
        <p:spPr>
          <a:xfrm>
            <a:off x="1220788" y="4779963"/>
            <a:ext cx="6702425" cy="274637"/>
          </a:xfrm>
          <a:prstGeom prst="rect">
            <a:avLst/>
          </a:prstGeom>
        </p:spPr>
        <p:txBody>
          <a:bodyPr anchor="ctr"/>
          <a:lstStyle>
            <a:defPPr>
              <a:defRPr lang="en-US"/>
            </a:defPPr>
            <a:lvl1pPr marL="0" algn="r" defTabSz="457200" rtl="0" eaLnBrk="1" latinLnBrk="0" hangingPunct="1">
              <a:defRPr sz="800" b="1" i="0" kern="1200">
                <a:solidFill>
                  <a:srgbClr val="A5A5A5"/>
                </a:solidFill>
                <a:latin typeface="BrownStd"/>
                <a:ea typeface="+mn-ea"/>
                <a:cs typeface="BrownSt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550" b="0">
                <a:solidFill>
                  <a:schemeClr val="tx1">
                    <a:lumMod val="65000"/>
                    <a:lumOff val="35000"/>
                  </a:schemeClr>
                </a:solidFill>
                <a:latin typeface="Arial" panose="020B0604020202020204" pitchFamily="34" charset="0"/>
                <a:ea typeface="Swiss721 BT" charset="0"/>
                <a:cs typeface="Arial" panose="020B0604020202020204" pitchFamily="34" charset="0"/>
              </a:rPr>
              <a:t>©</a:t>
            </a:r>
            <a:r>
              <a:rPr lang="is-IS" sz="550" b="0">
                <a:solidFill>
                  <a:schemeClr val="tx1">
                    <a:lumMod val="65000"/>
                    <a:lumOff val="35000"/>
                  </a:schemeClr>
                </a:solidFill>
                <a:latin typeface="Arial" panose="020B0604020202020204" pitchFamily="34" charset="0"/>
                <a:ea typeface="Swiss721 BT" charset="0"/>
                <a:cs typeface="Arial" panose="020B0604020202020204" pitchFamily="34" charset="0"/>
              </a:rPr>
              <a:t>2023</a:t>
            </a:r>
            <a:r>
              <a:rPr lang="en-US" sz="550" b="0">
                <a:solidFill>
                  <a:schemeClr val="tx1">
                    <a:lumMod val="65000"/>
                    <a:lumOff val="35000"/>
                  </a:schemeClr>
                </a:solidFill>
                <a:latin typeface="Arial" panose="020B0604020202020204" pitchFamily="34" charset="0"/>
                <a:ea typeface="Swiss721 BT" charset="0"/>
                <a:cs typeface="Arial" panose="020B0604020202020204" pitchFamily="34" charset="0"/>
              </a:rPr>
              <a:t> Marriott International, Inc. All Rights Reserved. Confidential and proprietary — may not be reproduced or distributed without the prior written consent of Marriott.</a:t>
            </a:r>
          </a:p>
        </p:txBody>
      </p:sp>
      <p:sp>
        <p:nvSpPr>
          <p:cNvPr id="3" name="Rectangle: Rounded Corners 2">
            <a:extLst>
              <a:ext uri="{FF2B5EF4-FFF2-40B4-BE49-F238E27FC236}">
                <a16:creationId xmlns:a16="http://schemas.microsoft.com/office/drawing/2014/main" id="{3A64702F-52E2-B730-F7B2-5395D810A7AE}"/>
              </a:ext>
            </a:extLst>
          </p:cNvPr>
          <p:cNvSpPr/>
          <p:nvPr userDrawn="1"/>
        </p:nvSpPr>
        <p:spPr>
          <a:xfrm>
            <a:off x="2001078" y="4879512"/>
            <a:ext cx="5148470" cy="16238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50" r:id="rId1"/>
    <p:sldLayoutId id="2147483954" r:id="rId2"/>
    <p:sldLayoutId id="2147483958" r:id="rId3"/>
    <p:sldLayoutId id="2147483993" r:id="rId4"/>
    <p:sldLayoutId id="2147483966" r:id="rId5"/>
    <p:sldLayoutId id="2147483967" r:id="rId6"/>
    <p:sldLayoutId id="2147483994" r:id="rId7"/>
    <p:sldLayoutId id="2147483995" r:id="rId8"/>
    <p:sldLayoutId id="2147483997" r:id="rId9"/>
    <p:sldLayoutId id="2147483998" r:id="rId10"/>
    <p:sldLayoutId id="2147483999" r:id="rId11"/>
    <p:sldLayoutId id="2147484000" r:id="rId12"/>
    <p:sldLayoutId id="2147484001" r:id="rId13"/>
    <p:sldLayoutId id="2147484002" r:id="rId14"/>
    <p:sldLayoutId id="2147484003" r:id="rId15"/>
    <p:sldLayoutId id="2147484005" r:id="rId16"/>
    <p:sldLayoutId id="2147484006" r:id="rId17"/>
    <p:sldLayoutId id="2147483875" r:id="rId18"/>
    <p:sldLayoutId id="2147483971" r:id="rId19"/>
    <p:sldLayoutId id="2147484023" r:id="rId20"/>
    <p:sldLayoutId id="2147484027" r:id="rId21"/>
    <p:sldLayoutId id="2147484036" r:id="rId22"/>
    <p:sldLayoutId id="2147484050" r:id="rId23"/>
    <p:sldLayoutId id="2147484051" r:id="rId24"/>
  </p:sldLayoutIdLst>
  <p:hf hdr="0" ftr="0" dt="0"/>
  <p:txStyles>
    <p:titleStyle>
      <a:lvl1pPr algn="l" defTabSz="457200" rtl="0" eaLnBrk="0" fontAlgn="base" hangingPunct="0">
        <a:spcBef>
          <a:spcPct val="0"/>
        </a:spcBef>
        <a:spcAft>
          <a:spcPct val="0"/>
        </a:spcAft>
        <a:defRPr sz="2400" b="0" i="0" kern="1200">
          <a:solidFill>
            <a:srgbClr val="231C17"/>
          </a:solidFill>
          <a:latin typeface="+mj-lt"/>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p:titleStyle>
    <p:body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320"/>
            <a:ext cx="8229600"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140460"/>
            <a:ext cx="8229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p:cNvSpPr>
            <a:spLocks noGrp="1"/>
          </p:cNvSpPr>
          <p:nvPr>
            <p:ph type="sldNum" sz="quarter" idx="4"/>
          </p:nvPr>
        </p:nvSpPr>
        <p:spPr>
          <a:xfrm>
            <a:off x="453483" y="4767263"/>
            <a:ext cx="2133600" cy="274637"/>
          </a:xfrm>
          <a:prstGeom prst="rect">
            <a:avLst/>
          </a:prstGeom>
        </p:spPr>
        <p:txBody>
          <a:bodyPr vert="horz" lIns="0" tIns="45720" rIns="91440" bIns="45720" rtlCol="0" anchor="ctr"/>
          <a:lstStyle>
            <a:lvl1pPr algn="l" eaLnBrk="1" fontAlgn="auto" hangingPunct="1">
              <a:spcBef>
                <a:spcPts val="0"/>
              </a:spcBef>
              <a:spcAft>
                <a:spcPts val="0"/>
              </a:spcAft>
              <a:defRPr sz="700" b="0" i="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pPr>
              <a:defRPr/>
            </a:pPr>
            <a:fld id="{715B0AD5-9FA0-A94F-82FE-4CE4E1FBE6E3}" type="slidenum">
              <a:rPr lang="en-US" smtClean="0"/>
              <a:pPr>
                <a:defRPr/>
              </a:pPr>
              <a:t>‹#›</a:t>
            </a:fld>
            <a:endParaRPr lang="en-US"/>
          </a:p>
        </p:txBody>
      </p:sp>
      <p:pic>
        <p:nvPicPr>
          <p:cNvPr id="9" name="Picture 8">
            <a:extLst>
              <a:ext uri="{FF2B5EF4-FFF2-40B4-BE49-F238E27FC236}">
                <a16:creationId xmlns:a16="http://schemas.microsoft.com/office/drawing/2014/main" id="{305F6155-912E-514C-8F98-1034D6FB76CB}"/>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899364" y="4645026"/>
            <a:ext cx="881244" cy="413008"/>
          </a:xfrm>
          <a:prstGeom prst="rect">
            <a:avLst/>
          </a:prstGeom>
        </p:spPr>
      </p:pic>
      <p:sp>
        <p:nvSpPr>
          <p:cNvPr id="7" name="Slide Number Placeholder 3">
            <a:extLst>
              <a:ext uri="{FF2B5EF4-FFF2-40B4-BE49-F238E27FC236}">
                <a16:creationId xmlns:a16="http://schemas.microsoft.com/office/drawing/2014/main" id="{81874ED2-31A4-DD47-9796-2A4BC68E56F9}"/>
              </a:ext>
            </a:extLst>
          </p:cNvPr>
          <p:cNvSpPr txBox="1">
            <a:spLocks/>
          </p:cNvSpPr>
          <p:nvPr userDrawn="1"/>
        </p:nvSpPr>
        <p:spPr>
          <a:xfrm>
            <a:off x="1220788" y="4779963"/>
            <a:ext cx="6702425" cy="274637"/>
          </a:xfrm>
          <a:prstGeom prst="rect">
            <a:avLst/>
          </a:prstGeom>
        </p:spPr>
        <p:txBody>
          <a:bodyPr anchor="ctr"/>
          <a:lstStyle>
            <a:defPPr>
              <a:defRPr lang="en-US"/>
            </a:defPPr>
            <a:lvl1pPr marL="0" algn="r" defTabSz="457200" rtl="0" eaLnBrk="1" latinLnBrk="0" hangingPunct="1">
              <a:defRPr sz="800" b="1" i="0" kern="1200">
                <a:solidFill>
                  <a:srgbClr val="A5A5A5"/>
                </a:solidFill>
                <a:latin typeface="BrownStd"/>
                <a:ea typeface="+mn-ea"/>
                <a:cs typeface="BrownSt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550" b="0">
                <a:solidFill>
                  <a:schemeClr val="tx1">
                    <a:lumMod val="65000"/>
                    <a:lumOff val="35000"/>
                  </a:schemeClr>
                </a:solidFill>
                <a:latin typeface="Arial" panose="020B0604020202020204" pitchFamily="34" charset="0"/>
                <a:ea typeface="Swiss721 BT" charset="0"/>
                <a:cs typeface="Arial" panose="020B0604020202020204" pitchFamily="34" charset="0"/>
              </a:rPr>
              <a:t>©</a:t>
            </a:r>
            <a:r>
              <a:rPr lang="is-IS" sz="550" b="0">
                <a:solidFill>
                  <a:schemeClr val="tx1">
                    <a:lumMod val="65000"/>
                    <a:lumOff val="35000"/>
                  </a:schemeClr>
                </a:solidFill>
                <a:latin typeface="Arial" panose="020B0604020202020204" pitchFamily="34" charset="0"/>
                <a:ea typeface="Swiss721 BT" charset="0"/>
                <a:cs typeface="Arial" panose="020B0604020202020204" pitchFamily="34" charset="0"/>
              </a:rPr>
              <a:t>2021</a:t>
            </a:r>
            <a:r>
              <a:rPr lang="en-US" sz="550" b="0">
                <a:solidFill>
                  <a:schemeClr val="tx1">
                    <a:lumMod val="65000"/>
                    <a:lumOff val="35000"/>
                  </a:schemeClr>
                </a:solidFill>
                <a:latin typeface="Arial" panose="020B0604020202020204" pitchFamily="34" charset="0"/>
                <a:ea typeface="Swiss721 BT" charset="0"/>
                <a:cs typeface="Arial" panose="020B0604020202020204" pitchFamily="34" charset="0"/>
              </a:rPr>
              <a:t> Marriott International, Inc. All Rights Reserved. Confidential and proprietary — may not be reproduced or distributed without the prior written consent of Marriott.</a:t>
            </a:r>
          </a:p>
        </p:txBody>
      </p:sp>
    </p:spTree>
    <p:extLst>
      <p:ext uri="{BB962C8B-B14F-4D97-AF65-F5344CB8AC3E}">
        <p14:creationId xmlns:p14="http://schemas.microsoft.com/office/powerpoint/2010/main" val="309065540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Lst>
  <p:hf hdr="0" ftr="0" dt="0"/>
  <p:txStyles>
    <p:titleStyle>
      <a:lvl1pPr algn="l" defTabSz="457200" rtl="0" eaLnBrk="0" fontAlgn="base" hangingPunct="0">
        <a:spcBef>
          <a:spcPct val="0"/>
        </a:spcBef>
        <a:spcAft>
          <a:spcPct val="0"/>
        </a:spcAft>
        <a:defRPr sz="2400" b="0" i="0" kern="1200">
          <a:solidFill>
            <a:srgbClr val="231C17"/>
          </a:solidFill>
          <a:latin typeface="+mj-lt"/>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p:titleStyle>
    <p:body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ldine721 Lt BT Light" panose="02040503060506020403" pitchFamily="18" charset="0"/>
          <a:ea typeface="Aldine721 Lt BT Light" panose="02040503060506020403" pitchFamily="18" charset="0"/>
          <a:cs typeface="Aldine721 Lt BT Ligh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3.gi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57.gif"/><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59.emf"/><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gif"/><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8.gif"/><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7.gif"/><Relationship Id="rId4" Type="http://schemas.openxmlformats.org/officeDocument/2006/relationships/image" Target="../media/image36.emf"/></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40.png"/><Relationship Id="rId7" Type="http://schemas.openxmlformats.org/officeDocument/2006/relationships/image" Target="../media/image37.gif"/><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3.png"/><Relationship Id="rId11" Type="http://schemas.openxmlformats.org/officeDocument/2006/relationships/image" Target="../media/image47.gif"/><Relationship Id="rId5" Type="http://schemas.openxmlformats.org/officeDocument/2006/relationships/image" Target="../media/image42.png"/><Relationship Id="rId10" Type="http://schemas.openxmlformats.org/officeDocument/2006/relationships/image" Target="../media/image46.gif"/><Relationship Id="rId4" Type="http://schemas.openxmlformats.org/officeDocument/2006/relationships/image" Target="../media/image41.png"/><Relationship Id="rId9" Type="http://schemas.openxmlformats.org/officeDocument/2006/relationships/image" Target="../media/image4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71795F-BE60-D4A9-5AF6-096C1C3914E8}"/>
              </a:ext>
            </a:extLst>
          </p:cNvPr>
          <p:cNvSpPr>
            <a:spLocks noGrp="1"/>
          </p:cNvSpPr>
          <p:nvPr>
            <p:ph type="body" sz="quarter" idx="11"/>
          </p:nvPr>
        </p:nvSpPr>
        <p:spPr>
          <a:xfrm>
            <a:off x="43044" y="2571750"/>
            <a:ext cx="2395356" cy="352937"/>
          </a:xfrm>
        </p:spPr>
        <p:txBody>
          <a:bodyPr/>
          <a:lstStyle/>
          <a:p>
            <a:r>
              <a:rPr lang="en-US"/>
              <a:t>21 March 2023</a:t>
            </a:r>
          </a:p>
          <a:p>
            <a:endParaRPr lang="en-US"/>
          </a:p>
        </p:txBody>
      </p:sp>
      <p:sp>
        <p:nvSpPr>
          <p:cNvPr id="4" name="Title 1">
            <a:extLst>
              <a:ext uri="{FF2B5EF4-FFF2-40B4-BE49-F238E27FC236}">
                <a16:creationId xmlns:a16="http://schemas.microsoft.com/office/drawing/2014/main" id="{A35D7FD1-7CF8-C246-3AC5-28984D91A5E5}"/>
              </a:ext>
            </a:extLst>
          </p:cNvPr>
          <p:cNvSpPr txBox="1">
            <a:spLocks noGrp="1"/>
          </p:cNvSpPr>
          <p:nvPr>
            <p:ph type="title"/>
          </p:nvPr>
        </p:nvSpPr>
        <p:spPr bwMode="auto">
          <a:xfrm>
            <a:off x="39688" y="1191491"/>
            <a:ext cx="2398712" cy="101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algn="ctr" defTabSz="457200" rtl="0" eaLnBrk="0" fontAlgn="base" hangingPunct="0">
              <a:spcBef>
                <a:spcPct val="0"/>
              </a:spcBef>
              <a:spcAft>
                <a:spcPct val="0"/>
              </a:spcAft>
              <a:defRPr sz="1800" b="0" i="0" kern="1200" baseline="0">
                <a:ln>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t>CALA Monthly </a:t>
            </a:r>
            <a:br>
              <a:rPr lang="en-US"/>
            </a:br>
            <a:r>
              <a:rPr lang="en-US"/>
              <a:t>Email Review</a:t>
            </a:r>
            <a:r>
              <a:rPr lang="en-US" i="1"/>
              <a:t> </a:t>
            </a:r>
            <a:r>
              <a:rPr lang="en-US" sz="1400" i="1"/>
              <a:t> </a:t>
            </a:r>
            <a:br>
              <a:rPr lang="en-US" sz="1400" i="1"/>
            </a:br>
            <a:r>
              <a:rPr lang="en-US" sz="1400" i="1"/>
              <a:t>Jan 2024</a:t>
            </a:r>
            <a:endParaRPr lang="en-US" sz="1400"/>
          </a:p>
        </p:txBody>
      </p:sp>
    </p:spTree>
    <p:extLst>
      <p:ext uri="{BB962C8B-B14F-4D97-AF65-F5344CB8AC3E}">
        <p14:creationId xmlns:p14="http://schemas.microsoft.com/office/powerpoint/2010/main" val="161106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1904587-92DF-410F-A50C-A7E53BB6075F}"/>
              </a:ext>
            </a:extLst>
          </p:cNvPr>
          <p:cNvSpPr>
            <a:spLocks noGrp="1"/>
          </p:cNvSpPr>
          <p:nvPr>
            <p:ph type="title"/>
          </p:nvPr>
        </p:nvSpPr>
        <p:spPr>
          <a:xfrm>
            <a:off x="328765" y="250417"/>
            <a:ext cx="4994942" cy="792993"/>
          </a:xfrm>
        </p:spPr>
        <p:txBody>
          <a:bodyPr/>
          <a:lstStyle/>
          <a:p>
            <a:r>
              <a:rPr lang="en-US" sz="2400">
                <a:solidFill>
                  <a:schemeClr val="tx1"/>
                </a:solidFill>
                <a:latin typeface="Times New Roman"/>
                <a:cs typeface="Times New Roman"/>
              </a:rPr>
              <a:t>Destination Solo</a:t>
            </a:r>
            <a:r>
              <a:rPr lang="en-US">
                <a:solidFill>
                  <a:schemeClr val="tx1"/>
                </a:solidFill>
                <a:latin typeface="Times New Roman"/>
                <a:cs typeface="Times New Roman"/>
              </a:rPr>
              <a:t>:</a:t>
            </a:r>
            <a:r>
              <a:rPr lang="en-US" sz="2400">
                <a:solidFill>
                  <a:schemeClr val="tx1"/>
                </a:solidFill>
                <a:latin typeface="Times New Roman"/>
                <a:cs typeface="Times New Roman"/>
              </a:rPr>
              <a:t> </a:t>
            </a:r>
            <a:r>
              <a:rPr lang="en-US">
                <a:solidFill>
                  <a:schemeClr val="tx1"/>
                </a:solidFill>
                <a:latin typeface="Times New Roman"/>
                <a:cs typeface="Times New Roman"/>
              </a:rPr>
              <a:t>Click Map</a:t>
            </a:r>
            <a:endParaRPr lang="en-US">
              <a:solidFill>
                <a:schemeClr val="tx1"/>
              </a:solidFill>
              <a:highlight>
                <a:srgbClr val="FFFF00"/>
              </a:highlight>
            </a:endParaRPr>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p:txBody>
          <a:bodyPr/>
          <a:lstStyle/>
          <a:p>
            <a:pPr>
              <a:defRPr/>
            </a:pPr>
            <a:fld id="{715B0AD5-9FA0-A94F-82FE-4CE4E1FBE6E3}" type="slidenum">
              <a:rPr lang="en-US" smtClean="0"/>
              <a:pPr>
                <a:defRPr/>
              </a:pPr>
              <a:t>10</a:t>
            </a:fld>
            <a:endParaRPr lang="en-US"/>
          </a:p>
        </p:txBody>
      </p:sp>
      <p:sp>
        <p:nvSpPr>
          <p:cNvPr id="53" name="Text Placeholder 4">
            <a:extLst>
              <a:ext uri="{FF2B5EF4-FFF2-40B4-BE49-F238E27FC236}">
                <a16:creationId xmlns:a16="http://schemas.microsoft.com/office/drawing/2014/main" id="{6DCDD4F5-BCD3-B8D4-9CD9-C695EF7ABD58}"/>
              </a:ext>
            </a:extLst>
          </p:cNvPr>
          <p:cNvSpPr txBox="1">
            <a:spLocks/>
          </p:cNvSpPr>
          <p:nvPr/>
        </p:nvSpPr>
        <p:spPr>
          <a:xfrm>
            <a:off x="494810" y="1820850"/>
            <a:ext cx="2822992" cy="1913588"/>
          </a:xfrm>
          <a:prstGeom prst="rect">
            <a:avLst/>
          </a:prstGeom>
        </p:spPr>
        <p:txBody>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a:solidFill>
                <a:schemeClr val="tx1"/>
              </a:solidFill>
              <a:latin typeface="+mn-lt"/>
            </a:endParaRPr>
          </a:p>
        </p:txBody>
      </p:sp>
      <p:sp>
        <p:nvSpPr>
          <p:cNvPr id="2" name="Title 2">
            <a:extLst>
              <a:ext uri="{FF2B5EF4-FFF2-40B4-BE49-F238E27FC236}">
                <a16:creationId xmlns:a16="http://schemas.microsoft.com/office/drawing/2014/main" id="{0E32A4C0-0057-BA22-BF9D-EE4364C08C39}"/>
              </a:ext>
            </a:extLst>
          </p:cNvPr>
          <p:cNvSpPr txBox="1">
            <a:spLocks/>
          </p:cNvSpPr>
          <p:nvPr/>
        </p:nvSpPr>
        <p:spPr bwMode="auto">
          <a:xfrm>
            <a:off x="328765" y="597255"/>
            <a:ext cx="1580273" cy="23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31C17"/>
                </a:solidFill>
                <a:effectLst/>
                <a:uLnTx/>
                <a:uFillTx/>
                <a:latin typeface="Times New Roman" panose="02020603050405020304" pitchFamily="18" charset="0"/>
                <a:cs typeface="Times New Roman" panose="02020603050405020304" pitchFamily="18" charset="0"/>
              </a:rPr>
              <a:t>January 2024</a:t>
            </a:r>
            <a:endParaRPr kumimoji="0" lang="en-US" sz="1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45380F2-2514-9CD2-A616-A1A408E305CB}"/>
              </a:ext>
            </a:extLst>
          </p:cNvPr>
          <p:cNvSpPr txBox="1"/>
          <p:nvPr/>
        </p:nvSpPr>
        <p:spPr>
          <a:xfrm>
            <a:off x="328765" y="863379"/>
            <a:ext cx="5654131" cy="1477328"/>
          </a:xfrm>
          <a:prstGeom prst="rect">
            <a:avLst/>
          </a:prstGeom>
          <a:noFill/>
        </p:spPr>
        <p:txBody>
          <a:bodyPr wrap="square" rtlCol="0">
            <a:spAutoFit/>
          </a:bodyPr>
          <a:lstStyle/>
          <a:p>
            <a:pPr marL="285750" indent="-285750">
              <a:buFont typeface="Arial" panose="020B0604020202020204" pitchFamily="34" charset="0"/>
              <a:buChar char="•"/>
            </a:pPr>
            <a:r>
              <a:rPr lang="en-US" sz="1000">
                <a:latin typeface="+mn-lt"/>
              </a:rPr>
              <a:t>The new Hero treatment grabbed the interest of both member &amp; non-member audiences.</a:t>
            </a:r>
          </a:p>
          <a:p>
            <a:pPr marL="285750" indent="-285750">
              <a:buFont typeface="Arial" panose="020B0604020202020204" pitchFamily="34" charset="0"/>
              <a:buChar char="•"/>
            </a:pPr>
            <a:r>
              <a:rPr lang="en-US" sz="1000">
                <a:latin typeface="+mn-lt"/>
              </a:rPr>
              <a:t>The Member Perks module that was sent to non-members to encourage enrollments had a high engagement rate second to the hero.</a:t>
            </a:r>
          </a:p>
          <a:p>
            <a:pPr marL="285750" indent="-285750">
              <a:buFont typeface="Arial" panose="020B0604020202020204" pitchFamily="34" charset="0"/>
              <a:buChar char="•"/>
            </a:pPr>
            <a:r>
              <a:rPr lang="en-US" sz="1000">
                <a:latin typeface="+mn-lt"/>
              </a:rPr>
              <a:t>All-Inclusive module didn’t attract non-members as well as it did members.</a:t>
            </a:r>
          </a:p>
          <a:p>
            <a:pPr marL="742950" lvl="1" indent="-285750">
              <a:buFont typeface="Arial" panose="020B0604020202020204" pitchFamily="34" charset="0"/>
              <a:buChar char="•"/>
            </a:pPr>
            <a:r>
              <a:rPr lang="en-US" sz="1000">
                <a:latin typeface="+mn-lt"/>
              </a:rPr>
              <a:t>This module was lower in the creative for non-members. </a:t>
            </a:r>
          </a:p>
          <a:p>
            <a:pPr marL="285750" indent="-285750">
              <a:buFont typeface="Arial" panose="020B0604020202020204" pitchFamily="34" charset="0"/>
              <a:buChar char="•"/>
            </a:pPr>
            <a:r>
              <a:rPr lang="en-US" sz="1000">
                <a:latin typeface="+mn-lt"/>
              </a:rPr>
              <a:t>New Hotels was the second highest clicked overall. </a:t>
            </a:r>
          </a:p>
          <a:p>
            <a:pPr marL="742950" lvl="1" indent="-285750">
              <a:buFont typeface="Arial" panose="020B0604020202020204" pitchFamily="34" charset="0"/>
              <a:buChar char="•"/>
            </a:pPr>
            <a:r>
              <a:rPr lang="en-US" sz="1000">
                <a:latin typeface="+mn-lt"/>
              </a:rPr>
              <a:t>“See All Hotels CTA” was between the 1-2</a:t>
            </a:r>
            <a:r>
              <a:rPr lang="en-US" sz="1000" baseline="30000">
                <a:latin typeface="+mn-lt"/>
              </a:rPr>
              <a:t>nd</a:t>
            </a:r>
            <a:r>
              <a:rPr lang="en-US" sz="1000">
                <a:latin typeface="+mn-lt"/>
              </a:rPr>
              <a:t> most clicked within the module. Featuring a generic new hotel module may help drive even more of a lift to CALA properties.</a:t>
            </a:r>
          </a:p>
        </p:txBody>
      </p:sp>
      <p:pic>
        <p:nvPicPr>
          <p:cNvPr id="28" name="Picture 27">
            <a:extLst>
              <a:ext uri="{FF2B5EF4-FFF2-40B4-BE49-F238E27FC236}">
                <a16:creationId xmlns:a16="http://schemas.microsoft.com/office/drawing/2014/main" id="{542A6A9B-2CEB-5389-2208-DD758AC0843D}"/>
              </a:ext>
            </a:extLst>
          </p:cNvPr>
          <p:cNvPicPr>
            <a:picLocks noChangeAspect="1"/>
          </p:cNvPicPr>
          <p:nvPr/>
        </p:nvPicPr>
        <p:blipFill>
          <a:blip r:embed="rId3"/>
          <a:stretch>
            <a:fillRect/>
          </a:stretch>
        </p:blipFill>
        <p:spPr>
          <a:xfrm>
            <a:off x="8019049" y="299804"/>
            <a:ext cx="628126" cy="4782942"/>
          </a:xfrm>
          <a:prstGeom prst="rect">
            <a:avLst/>
          </a:prstGeom>
          <a:ln>
            <a:solidFill>
              <a:schemeClr val="tx1"/>
            </a:solidFill>
          </a:ln>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58A7B583-AC31-1285-C33F-308168CFF9E4}"/>
              </a:ext>
            </a:extLst>
          </p:cNvPr>
          <p:cNvPicPr>
            <a:picLocks noChangeAspect="1"/>
          </p:cNvPicPr>
          <p:nvPr/>
        </p:nvPicPr>
        <p:blipFill>
          <a:blip r:embed="rId4"/>
          <a:stretch>
            <a:fillRect/>
          </a:stretch>
        </p:blipFill>
        <p:spPr>
          <a:xfrm>
            <a:off x="6676576" y="299804"/>
            <a:ext cx="628126" cy="3234598"/>
          </a:xfrm>
          <a:prstGeom prst="rect">
            <a:avLst/>
          </a:prstGeom>
          <a:ln>
            <a:solidFill>
              <a:schemeClr val="tx1"/>
            </a:solidFill>
          </a:ln>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F44E68E5-EA1D-F4E0-87A9-ADF96C713CB4}"/>
              </a:ext>
            </a:extLst>
          </p:cNvPr>
          <p:cNvSpPr txBox="1"/>
          <p:nvPr/>
        </p:nvSpPr>
        <p:spPr>
          <a:xfrm>
            <a:off x="6582969" y="49619"/>
            <a:ext cx="815340" cy="184666"/>
          </a:xfrm>
          <a:prstGeom prst="rect">
            <a:avLst/>
          </a:prstGeom>
          <a:solidFill>
            <a:schemeClr val="accent3"/>
          </a:solidFill>
        </p:spPr>
        <p:txBody>
          <a:bodyPr wrap="square" rtlCol="0">
            <a:spAutoFit/>
          </a:bodyPr>
          <a:lstStyle/>
          <a:p>
            <a:pPr algn="ctr"/>
            <a:r>
              <a:rPr lang="en-US" sz="600" i="1">
                <a:latin typeface="+mn-lt"/>
              </a:rPr>
              <a:t>Member Version</a:t>
            </a:r>
          </a:p>
        </p:txBody>
      </p:sp>
      <p:sp>
        <p:nvSpPr>
          <p:cNvPr id="30" name="TextBox 29">
            <a:extLst>
              <a:ext uri="{FF2B5EF4-FFF2-40B4-BE49-F238E27FC236}">
                <a16:creationId xmlns:a16="http://schemas.microsoft.com/office/drawing/2014/main" id="{ACAE9F30-D5C5-F2BC-D518-00CC6A7D7998}"/>
              </a:ext>
            </a:extLst>
          </p:cNvPr>
          <p:cNvSpPr txBox="1"/>
          <p:nvPr/>
        </p:nvSpPr>
        <p:spPr>
          <a:xfrm>
            <a:off x="7849139" y="49619"/>
            <a:ext cx="967946" cy="184666"/>
          </a:xfrm>
          <a:prstGeom prst="rect">
            <a:avLst/>
          </a:prstGeom>
          <a:solidFill>
            <a:schemeClr val="accent2"/>
          </a:solidFill>
        </p:spPr>
        <p:txBody>
          <a:bodyPr wrap="square" rtlCol="0">
            <a:spAutoFit/>
          </a:bodyPr>
          <a:lstStyle/>
          <a:p>
            <a:pPr algn="ctr"/>
            <a:r>
              <a:rPr lang="en-US" sz="600" i="1">
                <a:latin typeface="+mn-lt"/>
              </a:rPr>
              <a:t>Non- Member Version</a:t>
            </a:r>
          </a:p>
        </p:txBody>
      </p:sp>
      <p:sp>
        <p:nvSpPr>
          <p:cNvPr id="31" name="Oval 30">
            <a:extLst>
              <a:ext uri="{FF2B5EF4-FFF2-40B4-BE49-F238E27FC236}">
                <a16:creationId xmlns:a16="http://schemas.microsoft.com/office/drawing/2014/main" id="{26F59AB5-A3EA-9AFA-F71F-C2E62E951E3E}"/>
              </a:ext>
            </a:extLst>
          </p:cNvPr>
          <p:cNvSpPr/>
          <p:nvPr/>
        </p:nvSpPr>
        <p:spPr>
          <a:xfrm>
            <a:off x="6566706" y="650728"/>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
        <p:nvSpPr>
          <p:cNvPr id="33" name="Oval 32">
            <a:extLst>
              <a:ext uri="{FF2B5EF4-FFF2-40B4-BE49-F238E27FC236}">
                <a16:creationId xmlns:a16="http://schemas.microsoft.com/office/drawing/2014/main" id="{E3024731-E6B8-7239-03B8-F9397BC570EF}"/>
              </a:ext>
            </a:extLst>
          </p:cNvPr>
          <p:cNvSpPr/>
          <p:nvPr/>
        </p:nvSpPr>
        <p:spPr>
          <a:xfrm>
            <a:off x="6563520" y="1279822"/>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34" name="Oval 33">
            <a:extLst>
              <a:ext uri="{FF2B5EF4-FFF2-40B4-BE49-F238E27FC236}">
                <a16:creationId xmlns:a16="http://schemas.microsoft.com/office/drawing/2014/main" id="{B706ED36-8B52-9111-ACE2-71DF3EDA1CF2}"/>
              </a:ext>
            </a:extLst>
          </p:cNvPr>
          <p:cNvSpPr/>
          <p:nvPr/>
        </p:nvSpPr>
        <p:spPr>
          <a:xfrm>
            <a:off x="6565248" y="1820850"/>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sp>
        <p:nvSpPr>
          <p:cNvPr id="35" name="Oval 34">
            <a:extLst>
              <a:ext uri="{FF2B5EF4-FFF2-40B4-BE49-F238E27FC236}">
                <a16:creationId xmlns:a16="http://schemas.microsoft.com/office/drawing/2014/main" id="{0EF56E47-51FD-D0C4-B1D9-EEAFA73B9804}"/>
              </a:ext>
            </a:extLst>
          </p:cNvPr>
          <p:cNvSpPr/>
          <p:nvPr/>
        </p:nvSpPr>
        <p:spPr>
          <a:xfrm>
            <a:off x="7895075" y="830759"/>
            <a:ext cx="219739" cy="212651"/>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
        <p:nvSpPr>
          <p:cNvPr id="36" name="Oval 35">
            <a:extLst>
              <a:ext uri="{FF2B5EF4-FFF2-40B4-BE49-F238E27FC236}">
                <a16:creationId xmlns:a16="http://schemas.microsoft.com/office/drawing/2014/main" id="{E9352541-E734-9FDF-4A2B-B88CD9A9C870}"/>
              </a:ext>
            </a:extLst>
          </p:cNvPr>
          <p:cNvSpPr/>
          <p:nvPr/>
        </p:nvSpPr>
        <p:spPr>
          <a:xfrm>
            <a:off x="7871254" y="1820849"/>
            <a:ext cx="219739" cy="212651"/>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37" name="Oval 36">
            <a:extLst>
              <a:ext uri="{FF2B5EF4-FFF2-40B4-BE49-F238E27FC236}">
                <a16:creationId xmlns:a16="http://schemas.microsoft.com/office/drawing/2014/main" id="{F3317E36-4354-ED20-E3FB-694041DA8844}"/>
              </a:ext>
            </a:extLst>
          </p:cNvPr>
          <p:cNvSpPr/>
          <p:nvPr/>
        </p:nvSpPr>
        <p:spPr>
          <a:xfrm>
            <a:off x="7871254" y="3676645"/>
            <a:ext cx="219739" cy="212651"/>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graphicFrame>
        <p:nvGraphicFramePr>
          <p:cNvPr id="38" name="Table 37">
            <a:extLst>
              <a:ext uri="{FF2B5EF4-FFF2-40B4-BE49-F238E27FC236}">
                <a16:creationId xmlns:a16="http://schemas.microsoft.com/office/drawing/2014/main" id="{7BAED88A-76BE-D90D-0E27-E6EA6A2F7F58}"/>
              </a:ext>
            </a:extLst>
          </p:cNvPr>
          <p:cNvGraphicFramePr>
            <a:graphicFrameLocks noGrp="1"/>
          </p:cNvGraphicFramePr>
          <p:nvPr>
            <p:extLst>
              <p:ext uri="{D42A27DB-BD31-4B8C-83A1-F6EECF244321}">
                <p14:modId xmlns:p14="http://schemas.microsoft.com/office/powerpoint/2010/main" val="915618733"/>
              </p:ext>
            </p:extLst>
          </p:nvPr>
        </p:nvGraphicFramePr>
        <p:xfrm>
          <a:off x="1118901" y="2441884"/>
          <a:ext cx="4020438" cy="2325379"/>
        </p:xfrm>
        <a:graphic>
          <a:graphicData uri="http://schemas.openxmlformats.org/drawingml/2006/table">
            <a:tbl>
              <a:tblPr/>
              <a:tblGrid>
                <a:gridCol w="1644021">
                  <a:extLst>
                    <a:ext uri="{9D8B030D-6E8A-4147-A177-3AD203B41FA5}">
                      <a16:colId xmlns:a16="http://schemas.microsoft.com/office/drawing/2014/main" val="2527137941"/>
                    </a:ext>
                  </a:extLst>
                </a:gridCol>
                <a:gridCol w="825910">
                  <a:extLst>
                    <a:ext uri="{9D8B030D-6E8A-4147-A177-3AD203B41FA5}">
                      <a16:colId xmlns:a16="http://schemas.microsoft.com/office/drawing/2014/main" val="3523472170"/>
                    </a:ext>
                  </a:extLst>
                </a:gridCol>
                <a:gridCol w="836145">
                  <a:extLst>
                    <a:ext uri="{9D8B030D-6E8A-4147-A177-3AD203B41FA5}">
                      <a16:colId xmlns:a16="http://schemas.microsoft.com/office/drawing/2014/main" val="638050901"/>
                    </a:ext>
                  </a:extLst>
                </a:gridCol>
                <a:gridCol w="714362">
                  <a:extLst>
                    <a:ext uri="{9D8B030D-6E8A-4147-A177-3AD203B41FA5}">
                      <a16:colId xmlns:a16="http://schemas.microsoft.com/office/drawing/2014/main" val="2743369272"/>
                    </a:ext>
                  </a:extLst>
                </a:gridCol>
              </a:tblGrid>
              <a:tr h="136787">
                <a:tc>
                  <a:txBody>
                    <a:bodyPr/>
                    <a:lstStyle/>
                    <a:p>
                      <a:pPr algn="l" fontAlgn="b"/>
                      <a:r>
                        <a:rPr lang="en-US" sz="800" b="0" i="0" u="none" strike="noStrike">
                          <a:solidFill>
                            <a:srgbClr val="000000"/>
                          </a:solidFill>
                          <a:effectLst/>
                          <a:latin typeface="Arial" panose="020B0604020202020204" pitchFamily="34" charset="0"/>
                        </a:rPr>
                        <a:t> </a:t>
                      </a:r>
                      <a:r>
                        <a:rPr lang="en-US" sz="800" b="1" i="0" u="none" strike="noStrike">
                          <a:solidFill>
                            <a:srgbClr val="000000"/>
                          </a:solidFill>
                          <a:effectLst/>
                          <a:latin typeface="Arial" panose="020B0604020202020204" pitchFamily="34" charset="0"/>
                        </a:rPr>
                        <a:t>January ‘24 Destination Solo</a:t>
                      </a:r>
                      <a:endParaRPr lang="en-US" sz="800" b="0" i="0" u="none" strike="noStrike">
                        <a:solidFill>
                          <a:srgbClr val="000000"/>
                        </a:solidFill>
                        <a:effectLst/>
                        <a:latin typeface="Arial" panose="020B0604020202020204" pitchFamily="34" charset="0"/>
                      </a:endParaRP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Arial" panose="020B0604020202020204" pitchFamily="34" charset="0"/>
                        </a:rPr>
                        <a:t>Members</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US" sz="800" b="1" i="0" u="none" strike="noStrike">
                          <a:solidFill>
                            <a:srgbClr val="000000"/>
                          </a:solidFill>
                          <a:effectLst/>
                          <a:latin typeface="Arial" panose="020B0604020202020204" pitchFamily="34" charset="0"/>
                        </a:rPr>
                        <a:t>Non-Members</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800" b="1" i="0" u="none" strike="noStrike">
                          <a:solidFill>
                            <a:srgbClr val="000000"/>
                          </a:solidFill>
                          <a:effectLst/>
                          <a:latin typeface="Arial" panose="020B0604020202020204" pitchFamily="34" charset="0"/>
                        </a:rPr>
                        <a:t>Grand Total</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94178076"/>
                  </a:ext>
                </a:extLst>
              </a:tr>
              <a:tr h="136787">
                <a:tc>
                  <a:txBody>
                    <a:bodyPr/>
                    <a:lstStyle/>
                    <a:p>
                      <a:pPr algn="l" fontAlgn="b"/>
                      <a:r>
                        <a:rPr lang="en-US" sz="800" b="0" i="0" u="none" strike="noStrike">
                          <a:solidFill>
                            <a:srgbClr val="000000"/>
                          </a:solidFill>
                          <a:effectLst/>
                          <a:latin typeface="Arial" panose="020B0604020202020204" pitchFamily="34" charset="0"/>
                        </a:rPr>
                        <a:t>Header</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11.5%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11.8%</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11.5%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90331941"/>
                  </a:ext>
                </a:extLst>
              </a:tr>
              <a:tr h="136787">
                <a:tc>
                  <a:txBody>
                    <a:bodyPr/>
                    <a:lstStyle/>
                    <a:p>
                      <a:pPr algn="l" fontAlgn="b"/>
                      <a:r>
                        <a:rPr lang="en-US" sz="800" b="0" i="0" u="none" strike="noStrike">
                          <a:solidFill>
                            <a:srgbClr val="000000"/>
                          </a:solidFill>
                          <a:effectLst/>
                          <a:latin typeface="Arial" panose="020B0604020202020204" pitchFamily="34" charset="0"/>
                        </a:rPr>
                        <a:t>Recent Stay</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0.8%</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1.0%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0.9%</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6414600"/>
                  </a:ext>
                </a:extLst>
              </a:tr>
              <a:tr h="136787">
                <a:tc>
                  <a:txBody>
                    <a:bodyPr/>
                    <a:lstStyle/>
                    <a:p>
                      <a:pPr algn="l" fontAlgn="b"/>
                      <a:r>
                        <a:rPr lang="en-US" sz="800" b="1" i="0" u="none" strike="noStrike">
                          <a:solidFill>
                            <a:srgbClr val="000000"/>
                          </a:solidFill>
                          <a:effectLst/>
                          <a:latin typeface="Arial" panose="020B0604020202020204" pitchFamily="34" charset="0"/>
                        </a:rPr>
                        <a:t>Hero</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35.4%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28.3%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33.5%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6718416"/>
                  </a:ext>
                </a:extLst>
              </a:tr>
              <a:tr h="136787">
                <a:tc>
                  <a:txBody>
                    <a:bodyPr/>
                    <a:lstStyle/>
                    <a:p>
                      <a:pPr algn="l" fontAlgn="b"/>
                      <a:r>
                        <a:rPr lang="en-US" sz="800" b="1" i="0" u="none" strike="noStrike">
                          <a:solidFill>
                            <a:srgbClr val="000000"/>
                          </a:solidFill>
                          <a:effectLst/>
                          <a:latin typeface="Arial" panose="020B0604020202020204" pitchFamily="34" charset="0"/>
                        </a:rPr>
                        <a:t>Member Perks</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16.8%</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4.5%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637806"/>
                  </a:ext>
                </a:extLst>
              </a:tr>
              <a:tr h="136787">
                <a:tc>
                  <a:txBody>
                    <a:bodyPr/>
                    <a:lstStyle/>
                    <a:p>
                      <a:pPr algn="l" fontAlgn="b"/>
                      <a:r>
                        <a:rPr lang="en-US" sz="800" b="0" i="0" u="none" strike="noStrike">
                          <a:solidFill>
                            <a:srgbClr val="000000"/>
                          </a:solidFill>
                          <a:effectLst/>
                          <a:latin typeface="Arial" panose="020B0604020202020204" pitchFamily="34" charset="0"/>
                        </a:rPr>
                        <a:t>RAPPI</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2.2%</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2.2%</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0205918"/>
                  </a:ext>
                </a:extLst>
              </a:tr>
              <a:tr h="136787">
                <a:tc>
                  <a:txBody>
                    <a:bodyPr/>
                    <a:lstStyle/>
                    <a:p>
                      <a:pPr algn="l" fontAlgn="b"/>
                      <a:r>
                        <a:rPr lang="en-US" sz="800" b="1" i="0" u="none" strike="noStrike">
                          <a:solidFill>
                            <a:srgbClr val="000000"/>
                          </a:solidFill>
                          <a:effectLst/>
                          <a:latin typeface="Arial" panose="020B0604020202020204" pitchFamily="34" charset="0"/>
                        </a:rPr>
                        <a:t>All-Inclusive</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18.7%</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chemeClr val="tx1"/>
                          </a:solidFill>
                          <a:effectLst/>
                          <a:latin typeface="Arial" panose="020B0604020202020204" pitchFamily="34" charset="0"/>
                        </a:rPr>
                        <a:t>6.3%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15.4%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0469947"/>
                  </a:ext>
                </a:extLst>
              </a:tr>
              <a:tr h="136787">
                <a:tc>
                  <a:txBody>
                    <a:bodyPr/>
                    <a:lstStyle/>
                    <a:p>
                      <a:pPr algn="l" fontAlgn="b"/>
                      <a:r>
                        <a:rPr lang="en-US" sz="800" b="1" i="0" u="none" strike="noStrike">
                          <a:solidFill>
                            <a:srgbClr val="000000"/>
                          </a:solidFill>
                          <a:effectLst/>
                          <a:latin typeface="Arial" panose="020B0604020202020204" pitchFamily="34" charset="0"/>
                        </a:rPr>
                        <a:t>New Hotels</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16.8%</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14.0%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16.1%</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3687145"/>
                  </a:ext>
                </a:extLst>
              </a:tr>
              <a:tr h="136787">
                <a:tc>
                  <a:txBody>
                    <a:bodyPr/>
                    <a:lstStyle/>
                    <a:p>
                      <a:pPr algn="l" fontAlgn="b"/>
                      <a:r>
                        <a:rPr lang="en-US" sz="800" b="0" i="0" u="none" strike="noStrike">
                          <a:solidFill>
                            <a:srgbClr val="000000"/>
                          </a:solidFill>
                          <a:effectLst/>
                          <a:latin typeface="Arial" panose="020B0604020202020204" pitchFamily="34" charset="0"/>
                        </a:rPr>
                        <a:t>City Express Cancun Aeropuerto</a:t>
                      </a:r>
                    </a:p>
                  </a:txBody>
                  <a:tcPr marL="83804"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5.5%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4.0%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5.1%</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0092116"/>
                  </a:ext>
                </a:extLst>
              </a:tr>
              <a:tr h="136787">
                <a:tc>
                  <a:txBody>
                    <a:bodyPr/>
                    <a:lstStyle/>
                    <a:p>
                      <a:pPr algn="l" fontAlgn="b"/>
                      <a:r>
                        <a:rPr lang="es-ES" sz="800" b="0" i="0" u="none" strike="noStrike">
                          <a:solidFill>
                            <a:srgbClr val="000000"/>
                          </a:solidFill>
                          <a:effectLst/>
                          <a:latin typeface="Arial" panose="020B0604020202020204" pitchFamily="34" charset="0"/>
                        </a:rPr>
                        <a:t>Hacienda del Mar Los Cabos</a:t>
                      </a:r>
                    </a:p>
                  </a:txBody>
                  <a:tcPr marL="83804"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2.7%</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718238"/>
                  </a:ext>
                </a:extLst>
              </a:tr>
              <a:tr h="136787">
                <a:tc>
                  <a:txBody>
                    <a:bodyPr/>
                    <a:lstStyle/>
                    <a:p>
                      <a:pPr algn="l" fontAlgn="b"/>
                      <a:r>
                        <a:rPr lang="en-US" sz="800" b="0" i="0" u="none" strike="noStrike">
                          <a:solidFill>
                            <a:srgbClr val="000000"/>
                          </a:solidFill>
                          <a:effectLst/>
                          <a:latin typeface="Arial" panose="020B0604020202020204" pitchFamily="34" charset="0"/>
                        </a:rPr>
                        <a:t>Hotel Plaza Santiago</a:t>
                      </a:r>
                    </a:p>
                  </a:txBody>
                  <a:tcPr marL="83804"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3645452"/>
                  </a:ext>
                </a:extLst>
              </a:tr>
              <a:tr h="136787">
                <a:tc>
                  <a:txBody>
                    <a:bodyPr/>
                    <a:lstStyle/>
                    <a:p>
                      <a:pPr algn="l" fontAlgn="b"/>
                      <a:r>
                        <a:rPr lang="en-US" sz="800" b="1" i="0" u="none" strike="noStrike">
                          <a:solidFill>
                            <a:schemeClr val="tx1"/>
                          </a:solidFill>
                          <a:effectLst/>
                          <a:latin typeface="Arial" panose="020B0604020202020204" pitchFamily="34" charset="0"/>
                        </a:rPr>
                        <a:t>See all hotels CTA</a:t>
                      </a:r>
                    </a:p>
                  </a:txBody>
                  <a:tcPr marL="83804"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5.5%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3.4%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B050"/>
                          </a:solidFill>
                          <a:effectLst/>
                          <a:latin typeface="Arial" panose="020B0604020202020204" pitchFamily="34" charset="0"/>
                        </a:rPr>
                        <a:t>5.0%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771713"/>
                  </a:ext>
                </a:extLst>
              </a:tr>
              <a:tr h="136787">
                <a:tc>
                  <a:txBody>
                    <a:bodyPr/>
                    <a:lstStyle/>
                    <a:p>
                      <a:pPr algn="l" fontAlgn="b"/>
                      <a:r>
                        <a:rPr lang="en-US" sz="800" b="0" i="0" u="none" strike="noStrike">
                          <a:solidFill>
                            <a:srgbClr val="000000"/>
                          </a:solidFill>
                          <a:effectLst/>
                          <a:latin typeface="Arial" panose="020B0604020202020204" pitchFamily="34" charset="0"/>
                        </a:rPr>
                        <a:t>Cobrand</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1.3%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0.0%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1.0%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4351879"/>
                  </a:ext>
                </a:extLst>
              </a:tr>
              <a:tr h="136787">
                <a:tc>
                  <a:txBody>
                    <a:bodyPr/>
                    <a:lstStyle/>
                    <a:p>
                      <a:pPr algn="l" fontAlgn="b"/>
                      <a:r>
                        <a:rPr lang="en-US" sz="800" b="0" i="0" u="none" strike="noStrike">
                          <a:solidFill>
                            <a:srgbClr val="000000"/>
                          </a:solidFill>
                          <a:effectLst/>
                          <a:latin typeface="Arial" panose="020B0604020202020204" pitchFamily="34" charset="0"/>
                        </a:rPr>
                        <a:t>Traveler</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2.2%</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3.2%</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294946"/>
                  </a:ext>
                </a:extLst>
              </a:tr>
              <a:tr h="136787">
                <a:tc>
                  <a:txBody>
                    <a:bodyPr/>
                    <a:lstStyle/>
                    <a:p>
                      <a:pPr algn="l" fontAlgn="b"/>
                      <a:r>
                        <a:rPr lang="en-US" sz="800" b="0" i="0" u="none" strike="noStrike">
                          <a:solidFill>
                            <a:srgbClr val="000000"/>
                          </a:solidFill>
                          <a:effectLst/>
                          <a:latin typeface="Arial" panose="020B0604020202020204" pitchFamily="34" charset="0"/>
                        </a:rPr>
                        <a:t>Mobile App</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2.8%</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2.5%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8035224"/>
                  </a:ext>
                </a:extLst>
              </a:tr>
              <a:tr h="136787">
                <a:tc>
                  <a:txBody>
                    <a:bodyPr/>
                    <a:lstStyle/>
                    <a:p>
                      <a:pPr algn="l" fontAlgn="b"/>
                      <a:r>
                        <a:rPr lang="en-US" sz="800" b="0" i="0" u="none" strike="noStrike">
                          <a:solidFill>
                            <a:srgbClr val="000000"/>
                          </a:solidFill>
                          <a:effectLst/>
                          <a:latin typeface="Arial" panose="020B0604020202020204" pitchFamily="34" charset="0"/>
                        </a:rPr>
                        <a:t>Footer</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8.7%</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13.3%</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US" sz="800" b="0" i="0" u="none" strike="noStrike">
                          <a:solidFill>
                            <a:srgbClr val="000000"/>
                          </a:solidFill>
                          <a:effectLst/>
                          <a:latin typeface="Arial" panose="020B0604020202020204" pitchFamily="34" charset="0"/>
                        </a:rPr>
                        <a:t>10.0%</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88417932"/>
                  </a:ext>
                </a:extLst>
              </a:tr>
              <a:tr h="136787">
                <a:tc>
                  <a:txBody>
                    <a:bodyPr/>
                    <a:lstStyle/>
                    <a:p>
                      <a:pPr algn="l" fontAlgn="b"/>
                      <a:r>
                        <a:rPr lang="en-US" sz="800" b="1" i="0" u="none" strike="noStrike">
                          <a:solidFill>
                            <a:srgbClr val="000000"/>
                          </a:solidFill>
                          <a:effectLst/>
                          <a:latin typeface="Arial" panose="020B0604020202020204" pitchFamily="34" charset="0"/>
                        </a:rPr>
                        <a:t>Total Clicks</a:t>
                      </a:r>
                    </a:p>
                  </a:txBody>
                  <a:tcPr marL="9312" marR="9312" marT="9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Arial" panose="020B0604020202020204" pitchFamily="34" charset="0"/>
                        </a:rPr>
                        <a:t>14,595</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Arial" panose="020B0604020202020204" pitchFamily="34" charset="0"/>
                        </a:rPr>
                        <a:t>5,339</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Arial" panose="020B0604020202020204" pitchFamily="34" charset="0"/>
                        </a:rPr>
                        <a:t>19,934</a:t>
                      </a:r>
                    </a:p>
                  </a:txBody>
                  <a:tcPr marL="9312" marR="9312" marT="93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693273638"/>
                  </a:ext>
                </a:extLst>
              </a:tr>
            </a:tbl>
          </a:graphicData>
        </a:graphic>
      </p:graphicFrame>
    </p:spTree>
    <p:extLst>
      <p:ext uri="{BB962C8B-B14F-4D97-AF65-F5344CB8AC3E}">
        <p14:creationId xmlns:p14="http://schemas.microsoft.com/office/powerpoint/2010/main" val="358097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FFB3EB-4BA8-08E5-A8A1-E779700211D0}"/>
              </a:ext>
            </a:extLst>
          </p:cNvPr>
          <p:cNvPicPr>
            <a:picLocks noChangeAspect="1"/>
          </p:cNvPicPr>
          <p:nvPr/>
        </p:nvPicPr>
        <p:blipFill>
          <a:blip r:embed="rId3"/>
          <a:stretch>
            <a:fillRect/>
          </a:stretch>
        </p:blipFill>
        <p:spPr>
          <a:xfrm>
            <a:off x="6065875" y="920469"/>
            <a:ext cx="3019211" cy="1825416"/>
          </a:xfrm>
          <a:prstGeom prst="rect">
            <a:avLst/>
          </a:prstGeom>
        </p:spPr>
      </p:pic>
      <p:sp>
        <p:nvSpPr>
          <p:cNvPr id="3" name="Title 2">
            <a:extLst>
              <a:ext uri="{FF2B5EF4-FFF2-40B4-BE49-F238E27FC236}">
                <a16:creationId xmlns:a16="http://schemas.microsoft.com/office/drawing/2014/main" id="{DD53E6D7-BD1D-40B0-A643-F6D45E9077EA}"/>
              </a:ext>
            </a:extLst>
          </p:cNvPr>
          <p:cNvSpPr>
            <a:spLocks noGrp="1"/>
          </p:cNvSpPr>
          <p:nvPr>
            <p:ph type="title"/>
          </p:nvPr>
        </p:nvSpPr>
        <p:spPr>
          <a:xfrm>
            <a:off x="328349" y="241219"/>
            <a:ext cx="7965598" cy="437903"/>
          </a:xfrm>
        </p:spPr>
        <p:txBody>
          <a:bodyPr/>
          <a:lstStyle/>
          <a:p>
            <a:r>
              <a:rPr lang="en-US" sz="2400">
                <a:solidFill>
                  <a:schemeClr val="tx1"/>
                </a:solidFill>
                <a:latin typeface="Times New Roman"/>
                <a:cs typeface="Times New Roman"/>
              </a:rPr>
              <a:t>Destinations Solo: </a:t>
            </a:r>
            <a:r>
              <a:rPr lang="en-US" sz="2400">
                <a:solidFill>
                  <a:schemeClr val="tx1"/>
                </a:solidFill>
              </a:rPr>
              <a:t>CALA Financial Contribution</a:t>
            </a:r>
            <a:endParaRPr lang="en-US">
              <a:solidFill>
                <a:schemeClr val="tx1"/>
              </a:solidFill>
              <a:latin typeface="+mj-lt"/>
            </a:endParaRPr>
          </a:p>
        </p:txBody>
      </p:sp>
      <p:sp>
        <p:nvSpPr>
          <p:cNvPr id="4" name="Slide Number Placeholder 3">
            <a:extLst>
              <a:ext uri="{FF2B5EF4-FFF2-40B4-BE49-F238E27FC236}">
                <a16:creationId xmlns:a16="http://schemas.microsoft.com/office/drawing/2014/main" id="{FB9E0507-D6BB-4901-928B-C3BE3E49281E}"/>
              </a:ext>
            </a:extLst>
          </p:cNvPr>
          <p:cNvSpPr>
            <a:spLocks noGrp="1"/>
          </p:cNvSpPr>
          <p:nvPr>
            <p:ph type="sldNum" sz="quarter" idx="4"/>
          </p:nvPr>
        </p:nvSpPr>
        <p:spPr/>
        <p:txBody>
          <a:bodyPr/>
          <a:lstStyle/>
          <a:p>
            <a:pPr>
              <a:defRPr/>
            </a:pPr>
            <a:fld id="{715B0AD5-9FA0-A94F-82FE-4CE4E1FBE6E3}" type="slidenum">
              <a:rPr lang="en-US" smtClean="0"/>
              <a:pPr>
                <a:defRPr/>
              </a:pPr>
              <a:t>11</a:t>
            </a:fld>
            <a:endParaRPr lang="en-US"/>
          </a:p>
        </p:txBody>
      </p:sp>
      <p:sp>
        <p:nvSpPr>
          <p:cNvPr id="6" name="Title 2">
            <a:extLst>
              <a:ext uri="{FF2B5EF4-FFF2-40B4-BE49-F238E27FC236}">
                <a16:creationId xmlns:a16="http://schemas.microsoft.com/office/drawing/2014/main" id="{C7DE02E0-8B81-8D08-1FF9-F97DFB3BE7F3}"/>
              </a:ext>
            </a:extLst>
          </p:cNvPr>
          <p:cNvSpPr txBox="1">
            <a:spLocks/>
          </p:cNvSpPr>
          <p:nvPr/>
        </p:nvSpPr>
        <p:spPr bwMode="auto">
          <a:xfrm>
            <a:off x="328349" y="617883"/>
            <a:ext cx="1619841"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19" name="Rectangle 18">
            <a:extLst>
              <a:ext uri="{FF2B5EF4-FFF2-40B4-BE49-F238E27FC236}">
                <a16:creationId xmlns:a16="http://schemas.microsoft.com/office/drawing/2014/main" id="{388B206A-AD88-6BF4-3F46-5FEAA1127E39}"/>
              </a:ext>
            </a:extLst>
          </p:cNvPr>
          <p:cNvSpPr/>
          <p:nvPr/>
        </p:nvSpPr>
        <p:spPr>
          <a:xfrm>
            <a:off x="0" y="2324005"/>
            <a:ext cx="3662078" cy="285378"/>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rPr>
              <a:t>% of Solo Revenue to CALA Properties</a:t>
            </a:r>
          </a:p>
        </p:txBody>
      </p:sp>
      <p:sp>
        <p:nvSpPr>
          <p:cNvPr id="21" name="Rectangle 20">
            <a:extLst>
              <a:ext uri="{FF2B5EF4-FFF2-40B4-BE49-F238E27FC236}">
                <a16:creationId xmlns:a16="http://schemas.microsoft.com/office/drawing/2014/main" id="{46556662-C15C-F88A-F0BC-D856171FED8F}"/>
              </a:ext>
            </a:extLst>
          </p:cNvPr>
          <p:cNvSpPr/>
          <p:nvPr/>
        </p:nvSpPr>
        <p:spPr>
          <a:xfrm>
            <a:off x="6046629" y="708810"/>
            <a:ext cx="3097371" cy="285378"/>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rPr>
              <a:t>% of Revenue by Region</a:t>
            </a:r>
          </a:p>
        </p:txBody>
      </p:sp>
      <p:sp>
        <p:nvSpPr>
          <p:cNvPr id="10" name="TextBox 9">
            <a:extLst>
              <a:ext uri="{FF2B5EF4-FFF2-40B4-BE49-F238E27FC236}">
                <a16:creationId xmlns:a16="http://schemas.microsoft.com/office/drawing/2014/main" id="{E6AAEEB9-1EAA-B6AD-FE44-B360990570E8}"/>
              </a:ext>
            </a:extLst>
          </p:cNvPr>
          <p:cNvSpPr txBox="1"/>
          <p:nvPr/>
        </p:nvSpPr>
        <p:spPr>
          <a:xfrm>
            <a:off x="266953" y="994188"/>
            <a:ext cx="5618276" cy="14157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a:latin typeface="+mn-lt"/>
              </a:rPr>
              <a:t>CALA Revenue and Bookings trending higher MoM. </a:t>
            </a:r>
          </a:p>
          <a:p>
            <a:pPr marL="285750" indent="-285750">
              <a:spcAft>
                <a:spcPts val="600"/>
              </a:spcAft>
              <a:buFont typeface="Arial" panose="020B0604020202020204" pitchFamily="34" charset="0"/>
              <a:buChar char="•"/>
            </a:pPr>
            <a:r>
              <a:rPr lang="en-US" sz="1200">
                <a:latin typeface="+mn-lt"/>
              </a:rPr>
              <a:t>Revenue and Bookings % towards CALA properties are up YoY.</a:t>
            </a:r>
          </a:p>
          <a:p>
            <a:pPr marL="285750" indent="-285750">
              <a:spcAft>
                <a:spcPts val="600"/>
              </a:spcAft>
              <a:buFont typeface="Arial" panose="020B0604020202020204" pitchFamily="34" charset="0"/>
              <a:buChar char="•"/>
            </a:pPr>
            <a:r>
              <a:rPr lang="en-US" sz="1200">
                <a:latin typeface="+mn-lt"/>
              </a:rPr>
              <a:t>US properties grabbed most of the revenue share this month at 50% of rev to US properties. </a:t>
            </a:r>
          </a:p>
          <a:p>
            <a:pPr marL="285750" indent="-285750">
              <a:buFont typeface="Arial" panose="020B0604020202020204" pitchFamily="34" charset="0"/>
              <a:buChar char="•"/>
            </a:pPr>
            <a:endParaRPr lang="en-US" sz="1200">
              <a:latin typeface="+mn-lt"/>
            </a:endParaRPr>
          </a:p>
          <a:p>
            <a:pPr marL="285750" indent="-285750">
              <a:buFont typeface="Arial" panose="020B0604020202020204" pitchFamily="34" charset="0"/>
              <a:buChar char="•"/>
            </a:pPr>
            <a:endParaRPr lang="en-US" sz="1100">
              <a:latin typeface="+mn-lt"/>
            </a:endParaRPr>
          </a:p>
        </p:txBody>
      </p:sp>
      <p:pic>
        <p:nvPicPr>
          <p:cNvPr id="13" name="Picture 12">
            <a:extLst>
              <a:ext uri="{FF2B5EF4-FFF2-40B4-BE49-F238E27FC236}">
                <a16:creationId xmlns:a16="http://schemas.microsoft.com/office/drawing/2014/main" id="{03F48734-A3ED-91ED-AFCF-36B4927ABBB7}"/>
              </a:ext>
            </a:extLst>
          </p:cNvPr>
          <p:cNvPicPr>
            <a:picLocks noChangeAspect="1"/>
          </p:cNvPicPr>
          <p:nvPr/>
        </p:nvPicPr>
        <p:blipFill>
          <a:blip r:embed="rId4"/>
          <a:stretch>
            <a:fillRect/>
          </a:stretch>
        </p:blipFill>
        <p:spPr>
          <a:xfrm>
            <a:off x="102847" y="2626944"/>
            <a:ext cx="6945653" cy="2177875"/>
          </a:xfrm>
          <a:prstGeom prst="rect">
            <a:avLst/>
          </a:prstGeom>
        </p:spPr>
      </p:pic>
      <p:sp>
        <p:nvSpPr>
          <p:cNvPr id="14" name="Rectangle 13">
            <a:extLst>
              <a:ext uri="{FF2B5EF4-FFF2-40B4-BE49-F238E27FC236}">
                <a16:creationId xmlns:a16="http://schemas.microsoft.com/office/drawing/2014/main" id="{9DF96E88-5163-583A-299C-B39811913A49}"/>
              </a:ext>
            </a:extLst>
          </p:cNvPr>
          <p:cNvSpPr/>
          <p:nvPr/>
        </p:nvSpPr>
        <p:spPr>
          <a:xfrm>
            <a:off x="6429375" y="3076575"/>
            <a:ext cx="514350" cy="173628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67120D-DAB8-6E8F-528A-ECBB60D1DA10}"/>
              </a:ext>
            </a:extLst>
          </p:cNvPr>
          <p:cNvSpPr/>
          <p:nvPr/>
        </p:nvSpPr>
        <p:spPr>
          <a:xfrm>
            <a:off x="196308" y="3076575"/>
            <a:ext cx="514350" cy="173628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4028EA-7A7B-CFB6-10EA-1C415E61C1F6}"/>
              </a:ext>
            </a:extLst>
          </p:cNvPr>
          <p:cNvSpPr txBox="1"/>
          <p:nvPr/>
        </p:nvSpPr>
        <p:spPr>
          <a:xfrm>
            <a:off x="7141961" y="3356419"/>
            <a:ext cx="1497214" cy="1169551"/>
          </a:xfrm>
          <a:prstGeom prst="rect">
            <a:avLst/>
          </a:prstGeom>
          <a:noFill/>
          <a:ln>
            <a:solidFill>
              <a:schemeClr val="tx1"/>
            </a:solidFill>
          </a:ln>
        </p:spPr>
        <p:txBody>
          <a:bodyPr wrap="square" rtlCol="0">
            <a:spAutoFit/>
          </a:bodyPr>
          <a:lstStyle/>
          <a:p>
            <a:r>
              <a:rPr lang="en-US" sz="1000" b="1">
                <a:latin typeface="+mn-lt"/>
              </a:rPr>
              <a:t>% of Rev. to CALA:</a:t>
            </a:r>
          </a:p>
          <a:p>
            <a:r>
              <a:rPr lang="en-US" sz="1000">
                <a:latin typeface="+mn-lt"/>
              </a:rPr>
              <a:t>+10.6 pts. MoM</a:t>
            </a:r>
          </a:p>
          <a:p>
            <a:r>
              <a:rPr lang="en-US" sz="1000">
                <a:latin typeface="+mn-lt"/>
              </a:rPr>
              <a:t>+3.6 pts. YoY</a:t>
            </a:r>
          </a:p>
          <a:p>
            <a:endParaRPr lang="en-US" sz="1000">
              <a:latin typeface="+mn-lt"/>
            </a:endParaRPr>
          </a:p>
          <a:p>
            <a:r>
              <a:rPr lang="en-US" sz="1000" b="1">
                <a:latin typeface="+mn-lt"/>
              </a:rPr>
              <a:t>% of </a:t>
            </a:r>
            <a:r>
              <a:rPr lang="en-US" sz="1000" b="1" err="1">
                <a:latin typeface="+mn-lt"/>
              </a:rPr>
              <a:t>Bkgs</a:t>
            </a:r>
            <a:r>
              <a:rPr lang="en-US" sz="1000" b="1">
                <a:latin typeface="+mn-lt"/>
              </a:rPr>
              <a:t>. To CALA:</a:t>
            </a:r>
          </a:p>
          <a:p>
            <a:r>
              <a:rPr lang="en-US" sz="1000">
                <a:latin typeface="+mn-lt"/>
              </a:rPr>
              <a:t>+13.2 pts. MoM</a:t>
            </a:r>
          </a:p>
          <a:p>
            <a:r>
              <a:rPr lang="en-US" sz="1000">
                <a:latin typeface="+mn-lt"/>
              </a:rPr>
              <a:t>+21.4 pts. YoY</a:t>
            </a:r>
          </a:p>
        </p:txBody>
      </p:sp>
    </p:spTree>
    <p:extLst>
      <p:ext uri="{BB962C8B-B14F-4D97-AF65-F5344CB8AC3E}">
        <p14:creationId xmlns:p14="http://schemas.microsoft.com/office/powerpoint/2010/main" val="321397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E560-2237-9C85-4462-71D097C16FBF}"/>
              </a:ext>
            </a:extLst>
          </p:cNvPr>
          <p:cNvSpPr>
            <a:spLocks noGrp="1"/>
          </p:cNvSpPr>
          <p:nvPr>
            <p:ph type="title"/>
          </p:nvPr>
        </p:nvSpPr>
        <p:spPr>
          <a:xfrm>
            <a:off x="426232" y="297192"/>
            <a:ext cx="2400432" cy="666960"/>
          </a:xfrm>
        </p:spPr>
        <p:txBody>
          <a:bodyPr/>
          <a:lstStyle/>
          <a:p>
            <a:r>
              <a:rPr lang="en-US"/>
              <a:t>Destinations Solo:</a:t>
            </a:r>
            <a:br>
              <a:rPr lang="en-US"/>
            </a:br>
            <a:r>
              <a:rPr lang="en-US"/>
              <a:t>Property Summary</a:t>
            </a:r>
          </a:p>
        </p:txBody>
      </p:sp>
      <p:sp>
        <p:nvSpPr>
          <p:cNvPr id="4" name="Slide Number Placeholder 3">
            <a:extLst>
              <a:ext uri="{FF2B5EF4-FFF2-40B4-BE49-F238E27FC236}">
                <a16:creationId xmlns:a16="http://schemas.microsoft.com/office/drawing/2014/main" id="{B125B9CA-AE79-263F-4527-EF462CD45B48}"/>
              </a:ext>
            </a:extLst>
          </p:cNvPr>
          <p:cNvSpPr>
            <a:spLocks noGrp="1"/>
          </p:cNvSpPr>
          <p:nvPr>
            <p:ph type="sldNum" sz="quarter" idx="4"/>
          </p:nvPr>
        </p:nvSpPr>
        <p:spPr/>
        <p:txBody>
          <a:bodyPr/>
          <a:lstStyle/>
          <a:p>
            <a:pPr>
              <a:defRPr/>
            </a:pPr>
            <a:fld id="{715B0AD5-9FA0-A94F-82FE-4CE4E1FBE6E3}" type="slidenum">
              <a:rPr lang="en-US" smtClean="0"/>
              <a:pPr>
                <a:defRPr/>
              </a:pPr>
              <a:t>12</a:t>
            </a:fld>
            <a:endParaRPr lang="en-US"/>
          </a:p>
        </p:txBody>
      </p:sp>
      <p:sp>
        <p:nvSpPr>
          <p:cNvPr id="2" name="Title 2">
            <a:extLst>
              <a:ext uri="{FF2B5EF4-FFF2-40B4-BE49-F238E27FC236}">
                <a16:creationId xmlns:a16="http://schemas.microsoft.com/office/drawing/2014/main" id="{5D9A2BB8-A496-B595-79A7-97839FA4C9C5}"/>
              </a:ext>
            </a:extLst>
          </p:cNvPr>
          <p:cNvSpPr txBox="1">
            <a:spLocks/>
          </p:cNvSpPr>
          <p:nvPr/>
        </p:nvSpPr>
        <p:spPr bwMode="auto">
          <a:xfrm>
            <a:off x="426232" y="1099330"/>
            <a:ext cx="136446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graphicFrame>
        <p:nvGraphicFramePr>
          <p:cNvPr id="11" name="Table 10">
            <a:extLst>
              <a:ext uri="{FF2B5EF4-FFF2-40B4-BE49-F238E27FC236}">
                <a16:creationId xmlns:a16="http://schemas.microsoft.com/office/drawing/2014/main" id="{527B4D65-5FB4-AC33-D851-21FD11F72F28}"/>
              </a:ext>
            </a:extLst>
          </p:cNvPr>
          <p:cNvGraphicFramePr>
            <a:graphicFrameLocks noGrp="1"/>
          </p:cNvGraphicFramePr>
          <p:nvPr>
            <p:extLst>
              <p:ext uri="{D42A27DB-BD31-4B8C-83A1-F6EECF244321}">
                <p14:modId xmlns:p14="http://schemas.microsoft.com/office/powerpoint/2010/main" val="1112553850"/>
              </p:ext>
            </p:extLst>
          </p:nvPr>
        </p:nvGraphicFramePr>
        <p:xfrm>
          <a:off x="4662055" y="380035"/>
          <a:ext cx="4270517" cy="4323958"/>
        </p:xfrm>
        <a:graphic>
          <a:graphicData uri="http://schemas.openxmlformats.org/drawingml/2006/table">
            <a:tbl>
              <a:tblPr/>
              <a:tblGrid>
                <a:gridCol w="1290541">
                  <a:extLst>
                    <a:ext uri="{9D8B030D-6E8A-4147-A177-3AD203B41FA5}">
                      <a16:colId xmlns:a16="http://schemas.microsoft.com/office/drawing/2014/main" val="26074023"/>
                    </a:ext>
                  </a:extLst>
                </a:gridCol>
                <a:gridCol w="664824">
                  <a:extLst>
                    <a:ext uri="{9D8B030D-6E8A-4147-A177-3AD203B41FA5}">
                      <a16:colId xmlns:a16="http://schemas.microsoft.com/office/drawing/2014/main" val="3821980893"/>
                    </a:ext>
                  </a:extLst>
                </a:gridCol>
                <a:gridCol w="664824">
                  <a:extLst>
                    <a:ext uri="{9D8B030D-6E8A-4147-A177-3AD203B41FA5}">
                      <a16:colId xmlns:a16="http://schemas.microsoft.com/office/drawing/2014/main" val="1620745621"/>
                    </a:ext>
                  </a:extLst>
                </a:gridCol>
                <a:gridCol w="664824">
                  <a:extLst>
                    <a:ext uri="{9D8B030D-6E8A-4147-A177-3AD203B41FA5}">
                      <a16:colId xmlns:a16="http://schemas.microsoft.com/office/drawing/2014/main" val="3927035455"/>
                    </a:ext>
                  </a:extLst>
                </a:gridCol>
                <a:gridCol w="492752">
                  <a:extLst>
                    <a:ext uri="{9D8B030D-6E8A-4147-A177-3AD203B41FA5}">
                      <a16:colId xmlns:a16="http://schemas.microsoft.com/office/drawing/2014/main" val="848723274"/>
                    </a:ext>
                  </a:extLst>
                </a:gridCol>
                <a:gridCol w="492752">
                  <a:extLst>
                    <a:ext uri="{9D8B030D-6E8A-4147-A177-3AD203B41FA5}">
                      <a16:colId xmlns:a16="http://schemas.microsoft.com/office/drawing/2014/main" val="1751464286"/>
                    </a:ext>
                  </a:extLst>
                </a:gridCol>
              </a:tblGrid>
              <a:tr h="145428">
                <a:tc>
                  <a:txBody>
                    <a:bodyPr/>
                    <a:lstStyle/>
                    <a:p>
                      <a:pPr algn="l" fontAlgn="b"/>
                      <a:r>
                        <a:rPr lang="en-US" sz="800" b="1" i="0" u="none" strike="noStrike">
                          <a:solidFill>
                            <a:srgbClr val="000000"/>
                          </a:solidFill>
                          <a:effectLst/>
                          <a:latin typeface="Arial" panose="020B0604020202020204" pitchFamily="34" charset="0"/>
                        </a:rPr>
                        <a:t>Brands by Region Jan '24</a:t>
                      </a:r>
                    </a:p>
                  </a:txBody>
                  <a:tcPr marL="5319" marR="5319" marT="53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Bookings</a:t>
                      </a:r>
                    </a:p>
                  </a:txBody>
                  <a:tcPr marL="5319" marR="5319" marT="53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Roomnights</a:t>
                      </a:r>
                    </a:p>
                  </a:txBody>
                  <a:tcPr marL="5319" marR="5319" marT="53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Revenue</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 of Rev.</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MoM</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640031438"/>
                  </a:ext>
                </a:extLst>
              </a:tr>
              <a:tr h="145428">
                <a:tc>
                  <a:txBody>
                    <a:bodyPr/>
                    <a:lstStyle/>
                    <a:p>
                      <a:pPr algn="l" fontAlgn="b"/>
                      <a:r>
                        <a:rPr lang="en-US" sz="800" b="1" i="0" u="none" strike="noStrike">
                          <a:solidFill>
                            <a:srgbClr val="000000"/>
                          </a:solidFill>
                          <a:effectLst/>
                          <a:latin typeface="Arial" panose="020B0604020202020204" pitchFamily="34" charset="0"/>
                        </a:rPr>
                        <a:t>CALA</a:t>
                      </a:r>
                    </a:p>
                  </a:txBody>
                  <a:tcPr marL="531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19</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37</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$5,519</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37.7%</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+10.6 pts.</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1956129465"/>
                  </a:ext>
                </a:extLst>
              </a:tr>
              <a:tr h="145428">
                <a:tc>
                  <a:txBody>
                    <a:bodyPr/>
                    <a:lstStyle/>
                    <a:p>
                      <a:pPr algn="l" fontAlgn="b"/>
                      <a:r>
                        <a:rPr lang="en-US" sz="800" b="0" i="0" u="none" strike="noStrike">
                          <a:solidFill>
                            <a:srgbClr val="000000"/>
                          </a:solidFill>
                          <a:effectLst/>
                          <a:latin typeface="Arial" panose="020B0604020202020204" pitchFamily="34" charset="0"/>
                        </a:rPr>
                        <a:t>Renaissance</a:t>
                      </a:r>
                    </a:p>
                  </a:txBody>
                  <a:tcPr marL="4786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6</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$2,717</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1785323261"/>
                  </a:ext>
                </a:extLst>
              </a:tr>
              <a:tr h="145428">
                <a:tc>
                  <a:txBody>
                    <a:bodyPr/>
                    <a:lstStyle/>
                    <a:p>
                      <a:pPr algn="l" fontAlgn="b"/>
                      <a:r>
                        <a:rPr lang="en-US" sz="800" b="0" i="0" u="none" strike="noStrike">
                          <a:solidFill>
                            <a:srgbClr val="000000"/>
                          </a:solidFill>
                          <a:effectLst/>
                          <a:latin typeface="Arial" panose="020B0604020202020204" pitchFamily="34" charset="0"/>
                        </a:rPr>
                        <a:t>City Express</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9</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13</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$824</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66965377"/>
                  </a:ext>
                </a:extLst>
              </a:tr>
              <a:tr h="145428">
                <a:tc>
                  <a:txBody>
                    <a:bodyPr/>
                    <a:lstStyle/>
                    <a:p>
                      <a:pPr algn="l" fontAlgn="b"/>
                      <a:r>
                        <a:rPr lang="en-US" sz="800" b="0" i="0" u="none" strike="noStrike">
                          <a:solidFill>
                            <a:srgbClr val="000000"/>
                          </a:solidFill>
                          <a:effectLst/>
                          <a:latin typeface="Arial" panose="020B0604020202020204" pitchFamily="34" charset="0"/>
                        </a:rPr>
                        <a:t>Sheraton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4</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$700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20547091"/>
                  </a:ext>
                </a:extLst>
              </a:tr>
              <a:tr h="145428">
                <a:tc>
                  <a:txBody>
                    <a:bodyPr/>
                    <a:lstStyle/>
                    <a:p>
                      <a:pPr algn="l" fontAlgn="b"/>
                      <a:r>
                        <a:rPr lang="en-US" sz="800" b="0" i="0" u="none" strike="noStrike">
                          <a:solidFill>
                            <a:srgbClr val="000000"/>
                          </a:solidFill>
                          <a:effectLst/>
                          <a:latin typeface="Arial" panose="020B0604020202020204" pitchFamily="34" charset="0"/>
                        </a:rPr>
                        <a:t>MHRS</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5</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$678</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08490661"/>
                  </a:ext>
                </a:extLst>
              </a:tr>
              <a:tr h="145428">
                <a:tc>
                  <a:txBody>
                    <a:bodyPr/>
                    <a:lstStyle/>
                    <a:p>
                      <a:pPr algn="l" fontAlgn="b"/>
                      <a:r>
                        <a:rPr lang="en-US" sz="800" b="0" i="0" u="none" strike="noStrike">
                          <a:solidFill>
                            <a:srgbClr val="000000"/>
                          </a:solidFill>
                          <a:effectLst/>
                          <a:latin typeface="Arial" panose="020B0604020202020204" pitchFamily="34" charset="0"/>
                        </a:rPr>
                        <a:t>Residence Inn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5</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$215</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24768216"/>
                  </a:ext>
                </a:extLst>
              </a:tr>
              <a:tr h="151939">
                <a:tc>
                  <a:txBody>
                    <a:bodyPr/>
                    <a:lstStyle/>
                    <a:p>
                      <a:pPr algn="l" fontAlgn="b"/>
                      <a:r>
                        <a:rPr lang="en-US" sz="800" b="0" i="0" u="none" strike="noStrike">
                          <a:solidFill>
                            <a:srgbClr val="000000"/>
                          </a:solidFill>
                          <a:effectLst/>
                          <a:latin typeface="Arial" panose="020B0604020202020204" pitchFamily="34" charset="0"/>
                        </a:rPr>
                        <a:t>Westin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$170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53274104"/>
                  </a:ext>
                </a:extLst>
              </a:tr>
              <a:tr h="145428">
                <a:tc>
                  <a:txBody>
                    <a:bodyPr/>
                    <a:lstStyle/>
                    <a:p>
                      <a:pPr algn="l" fontAlgn="b"/>
                      <a:r>
                        <a:rPr lang="en-US" sz="800" b="0" i="0" u="none" strike="noStrike">
                          <a:solidFill>
                            <a:srgbClr val="000000"/>
                          </a:solidFill>
                          <a:effectLst/>
                          <a:latin typeface="Arial" panose="020B0604020202020204" pitchFamily="34" charset="0"/>
                        </a:rPr>
                        <a:t>Courtyard</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$110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4555870"/>
                  </a:ext>
                </a:extLst>
              </a:tr>
              <a:tr h="145428">
                <a:tc>
                  <a:txBody>
                    <a:bodyPr/>
                    <a:lstStyle/>
                    <a:p>
                      <a:pPr algn="l" fontAlgn="b"/>
                      <a:r>
                        <a:rPr lang="en-US" sz="800" b="0" i="0" u="none" strike="noStrike">
                          <a:solidFill>
                            <a:srgbClr val="000000"/>
                          </a:solidFill>
                          <a:effectLst/>
                          <a:latin typeface="Arial" panose="020B0604020202020204" pitchFamily="34" charset="0"/>
                        </a:rPr>
                        <a:t>Luxury Collection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$105</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52029001"/>
                  </a:ext>
                </a:extLst>
              </a:tr>
              <a:tr h="151939">
                <a:tc>
                  <a:txBody>
                    <a:bodyPr/>
                    <a:lstStyle/>
                    <a:p>
                      <a:pPr algn="l" fontAlgn="b"/>
                      <a:r>
                        <a:rPr lang="en-US" sz="800" b="1" i="0" u="none" strike="noStrike">
                          <a:solidFill>
                            <a:srgbClr val="000000"/>
                          </a:solidFill>
                          <a:effectLst/>
                          <a:latin typeface="Arial" panose="020B0604020202020204" pitchFamily="34" charset="0"/>
                        </a:rPr>
                        <a:t>US</a:t>
                      </a:r>
                    </a:p>
                  </a:txBody>
                  <a:tcPr marL="5319" marR="5319" marT="5319" marB="0" anchor="b">
                    <a:lnL w="6350" cap="flat" cmpd="sng" algn="ctr">
                      <a:solidFill>
                        <a:srgbClr val="000000"/>
                      </a:solidFill>
                      <a:prstDash val="solid"/>
                      <a:round/>
                      <a:headEnd type="none" w="med" len="med"/>
                      <a:tailEnd type="none" w="med" len="med"/>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15</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32</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$7,324</a:t>
                      </a:r>
                    </a:p>
                  </a:txBody>
                  <a:tcPr marL="5319" marR="5319" marT="53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50.0%</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+17.8 pts.</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2524999320"/>
                  </a:ext>
                </a:extLst>
              </a:tr>
              <a:tr h="145428">
                <a:tc>
                  <a:txBody>
                    <a:bodyPr/>
                    <a:lstStyle/>
                    <a:p>
                      <a:pPr algn="l" fontAlgn="b"/>
                      <a:r>
                        <a:rPr lang="en-US" sz="800" b="0" i="0" u="none" strike="noStrike">
                          <a:solidFill>
                            <a:srgbClr val="000000"/>
                          </a:solidFill>
                          <a:effectLst/>
                          <a:latin typeface="Arial" panose="020B0604020202020204" pitchFamily="34" charset="0"/>
                        </a:rPr>
                        <a:t>Westin</a:t>
                      </a:r>
                    </a:p>
                  </a:txBody>
                  <a:tcPr marL="4786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8</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$2,932</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2871570948"/>
                  </a:ext>
                </a:extLst>
              </a:tr>
              <a:tr h="145428">
                <a:tc>
                  <a:txBody>
                    <a:bodyPr/>
                    <a:lstStyle/>
                    <a:p>
                      <a:pPr algn="l" fontAlgn="b"/>
                      <a:r>
                        <a:rPr lang="en-US" sz="800" b="0" i="0" u="none" strike="noStrike">
                          <a:solidFill>
                            <a:srgbClr val="000000"/>
                          </a:solidFill>
                          <a:effectLst/>
                          <a:latin typeface="Arial" panose="020B0604020202020204" pitchFamily="34" charset="0"/>
                        </a:rPr>
                        <a:t>MHRS</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5</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$1,245</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38036426"/>
                  </a:ext>
                </a:extLst>
              </a:tr>
              <a:tr h="151939">
                <a:tc>
                  <a:txBody>
                    <a:bodyPr/>
                    <a:lstStyle/>
                    <a:p>
                      <a:pPr algn="l" fontAlgn="b"/>
                      <a:r>
                        <a:rPr lang="en-US" sz="800" b="0" i="0" u="none" strike="noStrike">
                          <a:solidFill>
                            <a:srgbClr val="000000"/>
                          </a:solidFill>
                          <a:effectLst/>
                          <a:latin typeface="Arial" panose="020B0604020202020204" pitchFamily="34" charset="0"/>
                        </a:rPr>
                        <a:t>MVCI</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6</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$1,036</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58011084"/>
                  </a:ext>
                </a:extLst>
              </a:tr>
              <a:tr h="145428">
                <a:tc>
                  <a:txBody>
                    <a:bodyPr/>
                    <a:lstStyle/>
                    <a:p>
                      <a:pPr algn="l" fontAlgn="b"/>
                      <a:r>
                        <a:rPr lang="en-US" sz="800" b="0" i="0" u="none" strike="noStrike">
                          <a:solidFill>
                            <a:srgbClr val="000000"/>
                          </a:solidFill>
                          <a:effectLst/>
                          <a:latin typeface="Arial" panose="020B0604020202020204" pitchFamily="34" charset="0"/>
                        </a:rPr>
                        <a:t>Residence Inn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$770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0422106"/>
                  </a:ext>
                </a:extLst>
              </a:tr>
              <a:tr h="145428">
                <a:tc>
                  <a:txBody>
                    <a:bodyPr/>
                    <a:lstStyle/>
                    <a:p>
                      <a:pPr algn="l" fontAlgn="b"/>
                      <a:r>
                        <a:rPr lang="en-US" sz="800" b="0" i="0" u="none" strike="noStrike">
                          <a:solidFill>
                            <a:srgbClr val="000000"/>
                          </a:solidFill>
                          <a:effectLst/>
                          <a:latin typeface="Arial" panose="020B0604020202020204" pitchFamily="34" charset="0"/>
                        </a:rPr>
                        <a:t>Renaissance</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$392</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65376857"/>
                  </a:ext>
                </a:extLst>
              </a:tr>
              <a:tr h="151939">
                <a:tc>
                  <a:txBody>
                    <a:bodyPr/>
                    <a:lstStyle/>
                    <a:p>
                      <a:pPr algn="l" fontAlgn="b"/>
                      <a:r>
                        <a:rPr lang="en-US" sz="800" b="0" i="0" u="none" strike="noStrike">
                          <a:solidFill>
                            <a:srgbClr val="000000"/>
                          </a:solidFill>
                          <a:effectLst/>
                          <a:latin typeface="Arial" panose="020B0604020202020204" pitchFamily="34" charset="0"/>
                        </a:rPr>
                        <a:t>Autograph Collection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$270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16297162"/>
                  </a:ext>
                </a:extLst>
              </a:tr>
              <a:tr h="145428">
                <a:tc>
                  <a:txBody>
                    <a:bodyPr/>
                    <a:lstStyle/>
                    <a:p>
                      <a:pPr algn="l" fontAlgn="b"/>
                      <a:r>
                        <a:rPr lang="en-US" sz="800" b="0" i="0" u="none" strike="noStrike">
                          <a:solidFill>
                            <a:srgbClr val="000000"/>
                          </a:solidFill>
                          <a:effectLst/>
                          <a:latin typeface="Arial" panose="020B0604020202020204" pitchFamily="34" charset="0"/>
                        </a:rPr>
                        <a:t>Aloft</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$240</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85913441"/>
                  </a:ext>
                </a:extLst>
              </a:tr>
              <a:tr h="145428">
                <a:tc>
                  <a:txBody>
                    <a:bodyPr/>
                    <a:lstStyle/>
                    <a:p>
                      <a:pPr algn="l" fontAlgn="b"/>
                      <a:r>
                        <a:rPr lang="en-US" sz="800" b="0" i="0" u="none" strike="noStrike">
                          <a:solidFill>
                            <a:srgbClr val="000000"/>
                          </a:solidFill>
                          <a:effectLst/>
                          <a:latin typeface="Arial" panose="020B0604020202020204" pitchFamily="34" charset="0"/>
                        </a:rPr>
                        <a:t>Four Points</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$203</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79190947"/>
                  </a:ext>
                </a:extLst>
              </a:tr>
              <a:tr h="151939">
                <a:tc>
                  <a:txBody>
                    <a:bodyPr/>
                    <a:lstStyle/>
                    <a:p>
                      <a:pPr algn="l" fontAlgn="b"/>
                      <a:r>
                        <a:rPr lang="en-US" sz="800" b="0" i="0" u="none" strike="noStrike">
                          <a:solidFill>
                            <a:srgbClr val="000000"/>
                          </a:solidFill>
                          <a:effectLst/>
                          <a:latin typeface="Arial" panose="020B0604020202020204" pitchFamily="34" charset="0"/>
                        </a:rPr>
                        <a:t>SpringHill Suites</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$126</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91676545"/>
                  </a:ext>
                </a:extLst>
              </a:tr>
              <a:tr h="145428">
                <a:tc>
                  <a:txBody>
                    <a:bodyPr/>
                    <a:lstStyle/>
                    <a:p>
                      <a:pPr algn="l" fontAlgn="b"/>
                      <a:r>
                        <a:rPr lang="en-US" sz="800" b="0" i="0" u="none" strike="noStrike">
                          <a:solidFill>
                            <a:srgbClr val="000000"/>
                          </a:solidFill>
                          <a:effectLst/>
                          <a:latin typeface="Arial" panose="020B0604020202020204" pitchFamily="34" charset="0"/>
                        </a:rPr>
                        <a:t>Sheraton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$74</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212447984"/>
                  </a:ext>
                </a:extLst>
              </a:tr>
              <a:tr h="172657">
                <a:tc>
                  <a:txBody>
                    <a:bodyPr/>
                    <a:lstStyle/>
                    <a:p>
                      <a:pPr algn="l" fontAlgn="b"/>
                      <a:r>
                        <a:rPr lang="en-US" sz="800" b="0" i="0" u="none" strike="noStrike">
                          <a:solidFill>
                            <a:srgbClr val="000000"/>
                          </a:solidFill>
                          <a:effectLst/>
                          <a:latin typeface="Arial" panose="020B0604020202020204" pitchFamily="34" charset="0"/>
                        </a:rPr>
                        <a:t>Fairfield Inn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$36</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65094640"/>
                  </a:ext>
                </a:extLst>
              </a:tr>
              <a:tr h="151939">
                <a:tc>
                  <a:txBody>
                    <a:bodyPr/>
                    <a:lstStyle/>
                    <a:p>
                      <a:pPr algn="l" fontAlgn="b"/>
                      <a:r>
                        <a:rPr lang="en-US" sz="800" b="1" i="0" u="none" strike="noStrike">
                          <a:solidFill>
                            <a:srgbClr val="000000"/>
                          </a:solidFill>
                          <a:effectLst/>
                          <a:latin typeface="Arial" panose="020B0604020202020204" pitchFamily="34" charset="0"/>
                        </a:rPr>
                        <a:t>EMEA</a:t>
                      </a:r>
                    </a:p>
                  </a:txBody>
                  <a:tcPr marL="5319" marR="5319" marT="5319" marB="0" anchor="b">
                    <a:lnL w="6350" cap="flat" cmpd="sng" algn="ctr">
                      <a:solidFill>
                        <a:srgbClr val="000000"/>
                      </a:solidFill>
                      <a:prstDash val="solid"/>
                      <a:round/>
                      <a:headEnd type="none" w="med" len="med"/>
                      <a:tailEnd type="none" w="med" len="med"/>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5</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$1,776</a:t>
                      </a:r>
                    </a:p>
                  </a:txBody>
                  <a:tcPr marL="5319" marR="5319" marT="53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12.1%</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-25.6 pts.</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1868300263"/>
                  </a:ext>
                </a:extLst>
              </a:tr>
              <a:tr h="145428">
                <a:tc>
                  <a:txBody>
                    <a:bodyPr/>
                    <a:lstStyle/>
                    <a:p>
                      <a:pPr algn="l" fontAlgn="b"/>
                      <a:r>
                        <a:rPr lang="en-US" sz="800" b="0" i="0" u="none" strike="noStrike">
                          <a:solidFill>
                            <a:srgbClr val="000000"/>
                          </a:solidFill>
                          <a:effectLst/>
                          <a:latin typeface="Arial" panose="020B0604020202020204" pitchFamily="34" charset="0"/>
                        </a:rPr>
                        <a:t>Luxury Collection</a:t>
                      </a:r>
                    </a:p>
                  </a:txBody>
                  <a:tcPr marL="4786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$1,273</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2212995530"/>
                  </a:ext>
                </a:extLst>
              </a:tr>
              <a:tr h="145428">
                <a:tc>
                  <a:txBody>
                    <a:bodyPr/>
                    <a:lstStyle/>
                    <a:p>
                      <a:pPr algn="l" fontAlgn="b"/>
                      <a:r>
                        <a:rPr lang="en-US" sz="800" b="0" i="0" u="none" strike="noStrike">
                          <a:solidFill>
                            <a:srgbClr val="000000"/>
                          </a:solidFill>
                          <a:effectLst/>
                          <a:latin typeface="Arial" panose="020B0604020202020204" pitchFamily="34" charset="0"/>
                        </a:rPr>
                        <a:t>Courtyard</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$503</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86871112"/>
                  </a:ext>
                </a:extLst>
              </a:tr>
              <a:tr h="151939">
                <a:tc>
                  <a:txBody>
                    <a:bodyPr/>
                    <a:lstStyle/>
                    <a:p>
                      <a:pPr algn="l" fontAlgn="b"/>
                      <a:r>
                        <a:rPr lang="en-US" sz="800" b="0" i="0" u="none" strike="noStrike">
                          <a:solidFill>
                            <a:srgbClr val="000000"/>
                          </a:solidFill>
                          <a:effectLst/>
                          <a:latin typeface="Arial" panose="020B0604020202020204" pitchFamily="34" charset="0"/>
                        </a:rPr>
                        <a:t>Westin</a:t>
                      </a:r>
                    </a:p>
                  </a:txBody>
                  <a:tcPr marL="47869" marR="5319" marT="5319"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2</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a:t>
                      </a:r>
                    </a:p>
                  </a:txBody>
                  <a:tcPr marL="5319" marR="5319" marT="5319"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$371</a:t>
                      </a:r>
                    </a:p>
                  </a:txBody>
                  <a:tcPr marL="5319" marR="5319" marT="5319"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5291651"/>
                  </a:ext>
                </a:extLst>
              </a:tr>
              <a:tr h="145428">
                <a:tc>
                  <a:txBody>
                    <a:bodyPr/>
                    <a:lstStyle/>
                    <a:p>
                      <a:pPr algn="l" fontAlgn="b"/>
                      <a:r>
                        <a:rPr lang="en-US" sz="800" b="1" i="0" u="none" strike="noStrike">
                          <a:solidFill>
                            <a:srgbClr val="000000"/>
                          </a:solidFill>
                          <a:effectLst/>
                          <a:latin typeface="Arial" panose="020B0604020202020204" pitchFamily="34" charset="0"/>
                        </a:rPr>
                        <a:t>APAC</a:t>
                      </a:r>
                    </a:p>
                  </a:txBody>
                  <a:tcPr marL="5319" marR="5319" marT="5319" marB="0" anchor="b">
                    <a:lnL w="6350" cap="flat" cmpd="sng" algn="ctr">
                      <a:solidFill>
                        <a:srgbClr val="000000"/>
                      </a:solidFill>
                      <a:prstDash val="solid"/>
                      <a:round/>
                      <a:headEnd type="none" w="med" len="med"/>
                      <a:tailEnd type="none" w="med" len="med"/>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a:t>
                      </a:r>
                    </a:p>
                  </a:txBody>
                  <a:tcPr marL="5319" marR="5319" marT="5319" marB="0" anchor="ctr">
                    <a:lnL>
                      <a:noFill/>
                    </a:lnL>
                    <a:lnR>
                      <a:noFill/>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$39</a:t>
                      </a:r>
                    </a:p>
                  </a:txBody>
                  <a:tcPr marL="5319" marR="5319" marT="53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0.3%</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n-US" sz="800" b="1" i="0" u="none" strike="noStrike">
                          <a:solidFill>
                            <a:srgbClr val="000000"/>
                          </a:solidFill>
                          <a:effectLst/>
                          <a:latin typeface="Arial" panose="020B0604020202020204" pitchFamily="34" charset="0"/>
                        </a:rPr>
                        <a:t>-1.5 pts.</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38824071"/>
                  </a:ext>
                </a:extLst>
              </a:tr>
              <a:tr h="172657">
                <a:tc>
                  <a:txBody>
                    <a:bodyPr/>
                    <a:lstStyle/>
                    <a:p>
                      <a:pPr algn="l" fontAlgn="b"/>
                      <a:r>
                        <a:rPr lang="en-US" sz="800" b="0" i="0" u="none" strike="noStrike">
                          <a:solidFill>
                            <a:srgbClr val="000000"/>
                          </a:solidFill>
                          <a:effectLst/>
                          <a:latin typeface="Arial" panose="020B0604020202020204" pitchFamily="34" charset="0"/>
                        </a:rPr>
                        <a:t>Westin</a:t>
                      </a:r>
                    </a:p>
                  </a:txBody>
                  <a:tcPr marL="4786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1</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$39</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noFill/>
                  </a:tcPr>
                </a:tc>
                <a:extLst>
                  <a:ext uri="{0D108BD9-81ED-4DB2-BD59-A6C34878D82A}">
                    <a16:rowId xmlns:a16="http://schemas.microsoft.com/office/drawing/2014/main" val="3167633072"/>
                  </a:ext>
                </a:extLst>
              </a:tr>
              <a:tr h="151939">
                <a:tc>
                  <a:txBody>
                    <a:bodyPr/>
                    <a:lstStyle/>
                    <a:p>
                      <a:pPr algn="l" fontAlgn="b"/>
                      <a:r>
                        <a:rPr lang="en-US" sz="800" b="1" i="0" u="none" strike="noStrike">
                          <a:solidFill>
                            <a:srgbClr val="000000"/>
                          </a:solidFill>
                          <a:effectLst/>
                          <a:latin typeface="Arial" panose="020B0604020202020204" pitchFamily="34" charset="0"/>
                        </a:rPr>
                        <a:t>Grand Total</a:t>
                      </a:r>
                    </a:p>
                  </a:txBody>
                  <a:tcPr marL="5319" marR="5319" marT="5319" marB="0" anchor="b">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37</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75</a:t>
                      </a:r>
                    </a:p>
                  </a:txBody>
                  <a:tcPr marL="5319" marR="5319" marT="5319" marB="0" anchor="ctr">
                    <a:lnL>
                      <a:noFill/>
                    </a:lnL>
                    <a:lnR>
                      <a:noFill/>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800" b="1" i="0" u="none" strike="noStrike">
                          <a:solidFill>
                            <a:srgbClr val="000000"/>
                          </a:solidFill>
                          <a:effectLst/>
                          <a:latin typeface="Arial" panose="020B0604020202020204" pitchFamily="34" charset="0"/>
                        </a:rPr>
                        <a:t>$14,659</a:t>
                      </a:r>
                    </a:p>
                  </a:txBody>
                  <a:tcPr marL="5319" marR="5319" marT="5319" marB="0" anchor="ctr">
                    <a:lnL>
                      <a:noFill/>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800" b="0" i="0" u="none" strike="noStrike">
                          <a:solidFill>
                            <a:srgbClr val="000000"/>
                          </a:solidFill>
                          <a:effectLst/>
                          <a:latin typeface="Arial" panose="020B0604020202020204" pitchFamily="34" charset="0"/>
                        </a:rPr>
                        <a:t> </a:t>
                      </a:r>
                    </a:p>
                  </a:txBody>
                  <a:tcPr marL="5319" marR="5319" marT="5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6078329"/>
                  </a:ext>
                </a:extLst>
              </a:tr>
            </a:tbl>
          </a:graphicData>
        </a:graphic>
      </p:graphicFrame>
      <p:sp>
        <p:nvSpPr>
          <p:cNvPr id="12" name="TextBox 11">
            <a:extLst>
              <a:ext uri="{FF2B5EF4-FFF2-40B4-BE49-F238E27FC236}">
                <a16:creationId xmlns:a16="http://schemas.microsoft.com/office/drawing/2014/main" id="{3472909A-491F-F60A-2865-2D447758300D}"/>
              </a:ext>
            </a:extLst>
          </p:cNvPr>
          <p:cNvSpPr txBox="1"/>
          <p:nvPr/>
        </p:nvSpPr>
        <p:spPr>
          <a:xfrm>
            <a:off x="426232" y="1509145"/>
            <a:ext cx="3917168" cy="2800767"/>
          </a:xfrm>
          <a:prstGeom prst="rect">
            <a:avLst/>
          </a:prstGeom>
          <a:noFill/>
        </p:spPr>
        <p:txBody>
          <a:bodyPr wrap="square" rtlCol="0">
            <a:spAutoFit/>
          </a:bodyPr>
          <a:lstStyle/>
          <a:p>
            <a:pPr marL="285750" indent="-285750">
              <a:buFont typeface="Arial" panose="020B0604020202020204" pitchFamily="34" charset="0"/>
              <a:buChar char="•"/>
            </a:pPr>
            <a:r>
              <a:rPr lang="en-US" sz="1100">
                <a:latin typeface="+mn-lt"/>
              </a:rPr>
              <a:t>City Express, which attributes to 47% of CALA bookings, continues to be a high booking driver MoM.</a:t>
            </a:r>
          </a:p>
          <a:p>
            <a:pPr marL="285750" indent="-285750">
              <a:buFont typeface="Arial" panose="020B0604020202020204" pitchFamily="34" charset="0"/>
              <a:buChar char="•"/>
            </a:pPr>
            <a:endParaRPr lang="en-US" sz="1100">
              <a:latin typeface="+mn-lt"/>
            </a:endParaRPr>
          </a:p>
          <a:p>
            <a:pPr marL="285750" indent="-285750">
              <a:buFont typeface="Arial" panose="020B0604020202020204" pitchFamily="34" charset="0"/>
              <a:buChar char="•"/>
            </a:pPr>
            <a:r>
              <a:rPr lang="en-US" sz="1100">
                <a:latin typeface="+mn-lt"/>
              </a:rPr>
              <a:t>Renaissance Wind Creek Curacao Resort was the top driver for revenue towards CALA properties in Jan ’24</a:t>
            </a:r>
          </a:p>
          <a:p>
            <a:pPr marL="742950" lvl="1" indent="-285750">
              <a:buFont typeface="Arial" panose="020B0604020202020204" pitchFamily="34" charset="0"/>
              <a:buChar char="•"/>
            </a:pPr>
            <a:r>
              <a:rPr lang="en-US" sz="1100">
                <a:latin typeface="+mn-lt"/>
              </a:rPr>
              <a:t>Revenue likely driven from link in hero which takes the reader to a Caribbean destination search within Marriott.com.</a:t>
            </a:r>
          </a:p>
          <a:p>
            <a:endParaRPr lang="en-US" sz="1100">
              <a:latin typeface="+mn-lt"/>
            </a:endParaRPr>
          </a:p>
          <a:p>
            <a:pPr marL="285750" indent="-285750">
              <a:buFont typeface="Arial" panose="020B0604020202020204" pitchFamily="34" charset="0"/>
              <a:buChar char="•"/>
            </a:pPr>
            <a:r>
              <a:rPr lang="en-US" sz="1100">
                <a:latin typeface="+mn-lt"/>
              </a:rPr>
              <a:t>Majority of revenue for Jan ‘24 is driving from the header of the email which may be leading audiences to book US properties.</a:t>
            </a:r>
          </a:p>
          <a:p>
            <a:pPr marL="285750" indent="-285750">
              <a:buFont typeface="Arial" panose="020B0604020202020204" pitchFamily="34" charset="0"/>
              <a:buChar char="•"/>
            </a:pPr>
            <a:endParaRPr lang="en-US" sz="1100">
              <a:latin typeface="+mn-lt"/>
            </a:endParaRPr>
          </a:p>
          <a:p>
            <a:pPr marL="285750" indent="-285750">
              <a:buFont typeface="Arial" panose="020B0604020202020204" pitchFamily="34" charset="0"/>
              <a:buChar char="•"/>
            </a:pPr>
            <a:r>
              <a:rPr lang="en-US" sz="1100">
                <a:latin typeface="+mn-lt"/>
              </a:rPr>
              <a:t>Including Traveler content that focuses primarily on CALA may help drive more revenue to CALA properties. </a:t>
            </a:r>
          </a:p>
        </p:txBody>
      </p:sp>
    </p:spTree>
    <p:extLst>
      <p:ext uri="{BB962C8B-B14F-4D97-AF65-F5344CB8AC3E}">
        <p14:creationId xmlns:p14="http://schemas.microsoft.com/office/powerpoint/2010/main" val="2044343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Regional Email Campaign: </a:t>
            </a:r>
            <a:r>
              <a:rPr lang="en-US" altLang="en-US" sz="2400" b="1"/>
              <a:t>Loyalty </a:t>
            </a:r>
            <a:r>
              <a:rPr lang="en-US" altLang="en-US" b="1"/>
              <a:t>Global/Local</a:t>
            </a:r>
            <a:endParaRPr lang="en-US" b="1">
              <a:latin typeface="Times New Roman"/>
              <a:cs typeface="Times New Roman"/>
            </a:endParaRPr>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13</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121785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96DB4F3-BD11-6D8C-A484-42BA26995395}"/>
              </a:ext>
            </a:extLst>
          </p:cNvPr>
          <p:cNvSpPr txBox="1"/>
          <p:nvPr/>
        </p:nvSpPr>
        <p:spPr>
          <a:xfrm>
            <a:off x="6187155" y="481937"/>
            <a:ext cx="2956845" cy="338554"/>
          </a:xfrm>
          <a:prstGeom prst="rect">
            <a:avLst/>
          </a:prstGeom>
          <a:solidFill>
            <a:schemeClr val="accent3"/>
          </a:solidFill>
        </p:spPr>
        <p:txBody>
          <a:bodyPr wrap="square" rtlCol="0">
            <a:spAutoFit/>
          </a:bodyPr>
          <a:lstStyle/>
          <a:p>
            <a:pPr algn="r"/>
            <a:r>
              <a:rPr lang="en-US" sz="800" i="1">
                <a:latin typeface="+mn-lt"/>
              </a:rPr>
              <a:t>Member, Mobile App,</a:t>
            </a:r>
          </a:p>
          <a:p>
            <a:pPr algn="r"/>
            <a:r>
              <a:rPr lang="en-US" sz="800" i="1">
                <a:latin typeface="+mn-lt"/>
              </a:rPr>
              <a:t>Spanish</a:t>
            </a:r>
          </a:p>
        </p:txBody>
      </p:sp>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a:xfrm>
            <a:off x="479584" y="4595540"/>
            <a:ext cx="2133600" cy="274637"/>
          </a:xfrm>
        </p:spPr>
        <p:txBody>
          <a:bodyPr/>
          <a:lstStyle/>
          <a:p>
            <a:pPr>
              <a:defRPr/>
            </a:pPr>
            <a:fld id="{715B0AD5-9FA0-A94F-82FE-4CE4E1FBE6E3}" type="slidenum">
              <a:rPr lang="en-US" smtClean="0"/>
              <a:pPr>
                <a:defRPr/>
              </a:pPr>
              <a:t>14</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392324" y="934778"/>
            <a:ext cx="1864211" cy="24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pic>
        <p:nvPicPr>
          <p:cNvPr id="19" name="Picture 18">
            <a:extLst>
              <a:ext uri="{FF2B5EF4-FFF2-40B4-BE49-F238E27FC236}">
                <a16:creationId xmlns:a16="http://schemas.microsoft.com/office/drawing/2014/main" id="{CDD0DC4B-7429-BAFA-DD5B-9A8AA6A9CA9D}"/>
              </a:ext>
            </a:extLst>
          </p:cNvPr>
          <p:cNvPicPr>
            <a:picLocks noChangeAspect="1"/>
          </p:cNvPicPr>
          <p:nvPr/>
        </p:nvPicPr>
        <p:blipFill rotWithShape="1">
          <a:blip r:embed="rId4"/>
          <a:srcRect l="-343" t="-71" r="343" b="49371"/>
          <a:stretch/>
        </p:blipFill>
        <p:spPr>
          <a:xfrm>
            <a:off x="6372697" y="420331"/>
            <a:ext cx="982008" cy="3963748"/>
          </a:xfrm>
          <a:prstGeom prst="rect">
            <a:avLst/>
          </a:prstGeom>
          <a:ln>
            <a:solidFill>
              <a:schemeClr val="tx1"/>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12B65895-307E-D021-E744-6122B698A009}"/>
              </a:ext>
            </a:extLst>
          </p:cNvPr>
          <p:cNvPicPr>
            <a:picLocks noChangeAspect="1"/>
          </p:cNvPicPr>
          <p:nvPr/>
        </p:nvPicPr>
        <p:blipFill rotWithShape="1">
          <a:blip r:embed="rId4"/>
          <a:srcRect l="-343" t="50559" r="343" b="4268"/>
          <a:stretch/>
        </p:blipFill>
        <p:spPr>
          <a:xfrm>
            <a:off x="7677333" y="1009416"/>
            <a:ext cx="995763" cy="3581187"/>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B8103EF-BF26-7BF1-4120-CACB7708F459}"/>
              </a:ext>
            </a:extLst>
          </p:cNvPr>
          <p:cNvSpPr txBox="1"/>
          <p:nvPr/>
        </p:nvSpPr>
        <p:spPr>
          <a:xfrm>
            <a:off x="753329" y="1309676"/>
            <a:ext cx="3914108" cy="1631216"/>
          </a:xfrm>
          <a:prstGeom prst="rect">
            <a:avLst/>
          </a:prstGeom>
          <a:solidFill>
            <a:schemeClr val="bg2"/>
          </a:solidFill>
        </p:spPr>
        <p:txBody>
          <a:bodyPr wrap="square" rtlCol="0">
            <a:spAutoFit/>
          </a:bodyPr>
          <a:lstStyle/>
          <a:p>
            <a:endParaRPr lang="en-US" sz="800" b="1">
              <a:highlight>
                <a:srgbClr val="FFFF00"/>
              </a:highlight>
              <a:latin typeface="+mn-lt"/>
            </a:endParaRPr>
          </a:p>
          <a:p>
            <a:r>
              <a:rPr lang="en-US" sz="1200" b="1">
                <a:latin typeface="+mn-lt"/>
              </a:rPr>
              <a:t>Deployment Date:</a:t>
            </a:r>
            <a:r>
              <a:rPr lang="en-US" sz="1200">
                <a:latin typeface="+mn-lt"/>
              </a:rPr>
              <a:t> January 15</a:t>
            </a:r>
            <a:r>
              <a:rPr lang="en-US" sz="1200" baseline="30000">
                <a:latin typeface="+mn-lt"/>
              </a:rPr>
              <a:t>th</a:t>
            </a:r>
            <a:r>
              <a:rPr lang="en-US" sz="1200">
                <a:latin typeface="+mn-lt"/>
              </a:rPr>
              <a:t>, 2024</a:t>
            </a:r>
          </a:p>
          <a:p>
            <a:endParaRPr lang="en-US" sz="1200">
              <a:highlight>
                <a:srgbClr val="FFFF00"/>
              </a:highlight>
              <a:latin typeface="+mn-lt"/>
            </a:endParaRPr>
          </a:p>
          <a:p>
            <a:r>
              <a:rPr lang="en-US" sz="1200" b="1">
                <a:latin typeface="+mn-lt"/>
              </a:rPr>
              <a:t>Subject Line: </a:t>
            </a:r>
            <a:r>
              <a:rPr lang="es-ES" sz="1200">
                <a:latin typeface="+mn-lt"/>
              </a:rPr>
              <a:t>Comienza el año con Marriott </a:t>
            </a:r>
            <a:r>
              <a:rPr lang="es-ES" sz="1200" err="1">
                <a:latin typeface="+mn-lt"/>
              </a:rPr>
              <a:t>Bonvoy</a:t>
            </a:r>
            <a:r>
              <a:rPr lang="es-ES" sz="1200">
                <a:latin typeface="+mn-lt"/>
              </a:rPr>
              <a:t>, tu compañero de aventuras</a:t>
            </a:r>
          </a:p>
          <a:p>
            <a:endParaRPr lang="es-ES" sz="1200">
              <a:latin typeface="+mn-lt"/>
            </a:endParaRPr>
          </a:p>
          <a:p>
            <a:r>
              <a:rPr lang="es-ES" sz="1200" b="1" i="1" err="1">
                <a:latin typeface="+mn-lt"/>
              </a:rPr>
              <a:t>Subject</a:t>
            </a:r>
            <a:r>
              <a:rPr lang="es-ES" sz="1200" b="1" i="1">
                <a:latin typeface="+mn-lt"/>
              </a:rPr>
              <a:t> Line (English): </a:t>
            </a:r>
            <a:r>
              <a:rPr lang="es-ES" sz="1200" i="1" err="1">
                <a:latin typeface="+mn-lt"/>
              </a:rPr>
              <a:t>Start</a:t>
            </a:r>
            <a:r>
              <a:rPr lang="es-ES" sz="1200" i="1">
                <a:latin typeface="+mn-lt"/>
              </a:rPr>
              <a:t> </a:t>
            </a:r>
            <a:r>
              <a:rPr lang="es-ES" sz="1200" i="1" err="1">
                <a:latin typeface="+mn-lt"/>
              </a:rPr>
              <a:t>the</a:t>
            </a:r>
            <a:r>
              <a:rPr lang="es-ES" sz="1200" i="1">
                <a:latin typeface="+mn-lt"/>
              </a:rPr>
              <a:t> </a:t>
            </a:r>
            <a:r>
              <a:rPr lang="es-ES" sz="1200" i="1" err="1">
                <a:latin typeface="+mn-lt"/>
              </a:rPr>
              <a:t>year</a:t>
            </a:r>
            <a:r>
              <a:rPr lang="es-ES" sz="1200" i="1">
                <a:latin typeface="+mn-lt"/>
              </a:rPr>
              <a:t> </a:t>
            </a:r>
            <a:r>
              <a:rPr lang="es-ES" sz="1200" i="1" err="1">
                <a:latin typeface="+mn-lt"/>
              </a:rPr>
              <a:t>with</a:t>
            </a:r>
            <a:r>
              <a:rPr lang="es-ES" sz="1200" i="1">
                <a:latin typeface="+mn-lt"/>
              </a:rPr>
              <a:t> Marriott </a:t>
            </a:r>
            <a:r>
              <a:rPr lang="es-ES" sz="1200" i="1" err="1">
                <a:latin typeface="+mn-lt"/>
              </a:rPr>
              <a:t>Bonvoy</a:t>
            </a:r>
            <a:r>
              <a:rPr lang="es-ES" sz="1200" i="1">
                <a:latin typeface="+mn-lt"/>
              </a:rPr>
              <a:t>, </a:t>
            </a:r>
            <a:r>
              <a:rPr lang="es-ES" sz="1200" i="1" err="1">
                <a:latin typeface="+mn-lt"/>
              </a:rPr>
              <a:t>your</a:t>
            </a:r>
            <a:r>
              <a:rPr lang="es-ES" sz="1200" i="1">
                <a:latin typeface="+mn-lt"/>
              </a:rPr>
              <a:t> </a:t>
            </a:r>
            <a:r>
              <a:rPr lang="es-ES" sz="1200" i="1" err="1">
                <a:latin typeface="+mn-lt"/>
              </a:rPr>
              <a:t>adventure</a:t>
            </a:r>
            <a:r>
              <a:rPr lang="es-ES" sz="1200" i="1">
                <a:latin typeface="+mn-lt"/>
              </a:rPr>
              <a:t> </a:t>
            </a:r>
            <a:r>
              <a:rPr lang="es-ES" sz="1200" i="1" err="1">
                <a:latin typeface="+mn-lt"/>
              </a:rPr>
              <a:t>companion</a:t>
            </a:r>
            <a:endParaRPr lang="es-ES" sz="1200" i="1">
              <a:latin typeface="+mn-lt"/>
            </a:endParaRPr>
          </a:p>
          <a:p>
            <a:endParaRPr lang="en-US" sz="800">
              <a:highlight>
                <a:srgbClr val="FFFF00"/>
              </a:highlight>
              <a:latin typeface="+mn-lt"/>
            </a:endParaRPr>
          </a:p>
        </p:txBody>
      </p:sp>
      <p:sp>
        <p:nvSpPr>
          <p:cNvPr id="6" name="TextBox 5">
            <a:extLst>
              <a:ext uri="{FF2B5EF4-FFF2-40B4-BE49-F238E27FC236}">
                <a16:creationId xmlns:a16="http://schemas.microsoft.com/office/drawing/2014/main" id="{606690CB-09D3-F329-13F8-B8A4F96BBB6D}"/>
              </a:ext>
            </a:extLst>
          </p:cNvPr>
          <p:cNvSpPr txBox="1"/>
          <p:nvPr/>
        </p:nvSpPr>
        <p:spPr>
          <a:xfrm>
            <a:off x="692661" y="3036574"/>
            <a:ext cx="5145431" cy="1431161"/>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100">
                <a:latin typeface="+mn-lt"/>
              </a:rPr>
              <a:t>Cobrand Card module (Mexico) featured animation on how to elevate travel with unique card benefits. </a:t>
            </a:r>
          </a:p>
          <a:p>
            <a:pPr marL="171450" indent="-171450">
              <a:spcAft>
                <a:spcPts val="600"/>
              </a:spcAft>
              <a:buFont typeface="Arial" panose="020B0604020202020204" pitchFamily="34" charset="0"/>
              <a:buChar char="•"/>
            </a:pPr>
            <a:r>
              <a:rPr lang="en-US" sz="1100">
                <a:latin typeface="+mn-lt"/>
              </a:rPr>
              <a:t>RAPPI module encouraging Mexico and Colombia segments to join Marriott Bonvoy and RAPPI accounts together.</a:t>
            </a:r>
          </a:p>
          <a:p>
            <a:pPr marL="171450" indent="-171450">
              <a:spcAft>
                <a:spcPts val="600"/>
              </a:spcAft>
              <a:buFont typeface="Arial" panose="020B0604020202020204" pitchFamily="34" charset="0"/>
              <a:buChar char="•"/>
            </a:pPr>
            <a:r>
              <a:rPr lang="en-US" sz="1100">
                <a:latin typeface="+mn-lt"/>
              </a:rPr>
              <a:t>MBV Moments including the Argentina Open, </a:t>
            </a:r>
            <a:r>
              <a:rPr lang="en-US" sz="1100" err="1">
                <a:latin typeface="+mn-lt"/>
              </a:rPr>
              <a:t>Estereo</a:t>
            </a:r>
            <a:r>
              <a:rPr lang="en-US" sz="1100">
                <a:latin typeface="+mn-lt"/>
              </a:rPr>
              <a:t> Picnic, Valentine’s Dinner, Monterrey Concerts, Aruba Carnival, and animation video to view more Moments.   </a:t>
            </a:r>
          </a:p>
        </p:txBody>
      </p:sp>
      <p:sp>
        <p:nvSpPr>
          <p:cNvPr id="8" name="Title 2">
            <a:extLst>
              <a:ext uri="{FF2B5EF4-FFF2-40B4-BE49-F238E27FC236}">
                <a16:creationId xmlns:a16="http://schemas.microsoft.com/office/drawing/2014/main" id="{8B925969-C3CD-EFFF-F673-66567AB5C29D}"/>
              </a:ext>
            </a:extLst>
          </p:cNvPr>
          <p:cNvSpPr txBox="1">
            <a:spLocks/>
          </p:cNvSpPr>
          <p:nvPr/>
        </p:nvSpPr>
        <p:spPr bwMode="auto">
          <a:xfrm>
            <a:off x="341428" y="192347"/>
            <a:ext cx="3301089" cy="68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2400">
                <a:solidFill>
                  <a:schemeClr val="tx1"/>
                </a:solidFill>
                <a:latin typeface="Times New Roman"/>
                <a:cs typeface="Times New Roman"/>
              </a:rPr>
              <a:t>Loyalty Global/Local:</a:t>
            </a:r>
          </a:p>
          <a:p>
            <a:r>
              <a:rPr lang="en-US">
                <a:solidFill>
                  <a:schemeClr val="tx1"/>
                </a:solidFill>
                <a:latin typeface="Times New Roman"/>
                <a:cs typeface="Times New Roman"/>
              </a:rPr>
              <a:t>Creative Highlights</a:t>
            </a:r>
            <a:endParaRPr lang="en-US">
              <a:solidFill>
                <a:schemeClr val="tx1"/>
              </a:solidFill>
            </a:endParaRPr>
          </a:p>
        </p:txBody>
      </p:sp>
      <p:pic>
        <p:nvPicPr>
          <p:cNvPr id="17" name="Picture 16" descr="A cartoon of a person&#10;&#10;Description automatically generated">
            <a:extLst>
              <a:ext uri="{FF2B5EF4-FFF2-40B4-BE49-F238E27FC236}">
                <a16:creationId xmlns:a16="http://schemas.microsoft.com/office/drawing/2014/main" id="{B318F357-AF60-889D-330C-32F885E7CF7D}"/>
              </a:ext>
            </a:extLst>
          </p:cNvPr>
          <p:cNvPicPr>
            <a:picLocks noChangeAspect="1"/>
          </p:cNvPicPr>
          <p:nvPr/>
        </p:nvPicPr>
        <p:blipFill>
          <a:blip r:embed="rId5"/>
          <a:stretch>
            <a:fillRect/>
          </a:stretch>
        </p:blipFill>
        <p:spPr>
          <a:xfrm>
            <a:off x="6876285" y="1825588"/>
            <a:ext cx="447746" cy="434340"/>
          </a:xfrm>
          <a:prstGeom prst="rect">
            <a:avLst/>
          </a:prstGeom>
        </p:spPr>
      </p:pic>
      <p:pic>
        <p:nvPicPr>
          <p:cNvPr id="20" name="Picture 19" descr="A group of people in different poses&#10;&#10;Description automatically generated">
            <a:extLst>
              <a:ext uri="{FF2B5EF4-FFF2-40B4-BE49-F238E27FC236}">
                <a16:creationId xmlns:a16="http://schemas.microsoft.com/office/drawing/2014/main" id="{09985CDF-E51C-CC50-F27F-428F4AA3D85E}"/>
              </a:ext>
            </a:extLst>
          </p:cNvPr>
          <p:cNvPicPr>
            <a:picLocks noChangeAspect="1"/>
          </p:cNvPicPr>
          <p:nvPr/>
        </p:nvPicPr>
        <p:blipFill>
          <a:blip r:embed="rId6"/>
          <a:stretch>
            <a:fillRect/>
          </a:stretch>
        </p:blipFill>
        <p:spPr>
          <a:xfrm>
            <a:off x="8350714" y="3037018"/>
            <a:ext cx="290366" cy="271546"/>
          </a:xfrm>
          <a:prstGeom prst="rect">
            <a:avLst/>
          </a:prstGeom>
        </p:spPr>
      </p:pic>
      <p:pic>
        <p:nvPicPr>
          <p:cNvPr id="27" name="Picture 26" descr="A hand holding a phone and a person ironing&#10;&#10;Description automatically generated">
            <a:extLst>
              <a:ext uri="{FF2B5EF4-FFF2-40B4-BE49-F238E27FC236}">
                <a16:creationId xmlns:a16="http://schemas.microsoft.com/office/drawing/2014/main" id="{7A0E460B-FB9B-D80B-4285-4DD9D7730C68}"/>
              </a:ext>
            </a:extLst>
          </p:cNvPr>
          <p:cNvPicPr>
            <a:picLocks noChangeAspect="1"/>
          </p:cNvPicPr>
          <p:nvPr/>
        </p:nvPicPr>
        <p:blipFill>
          <a:blip r:embed="rId7"/>
          <a:stretch>
            <a:fillRect/>
          </a:stretch>
        </p:blipFill>
        <p:spPr>
          <a:xfrm>
            <a:off x="7693340" y="1045919"/>
            <a:ext cx="963747" cy="474645"/>
          </a:xfrm>
          <a:prstGeom prst="rect">
            <a:avLst/>
          </a:prstGeom>
        </p:spPr>
      </p:pic>
    </p:spTree>
    <p:extLst>
      <p:ext uri="{BB962C8B-B14F-4D97-AF65-F5344CB8AC3E}">
        <p14:creationId xmlns:p14="http://schemas.microsoft.com/office/powerpoint/2010/main" val="3923959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96DB4F3-BD11-6D8C-A484-42BA26995395}"/>
              </a:ext>
            </a:extLst>
          </p:cNvPr>
          <p:cNvSpPr txBox="1"/>
          <p:nvPr/>
        </p:nvSpPr>
        <p:spPr>
          <a:xfrm>
            <a:off x="6187155" y="481937"/>
            <a:ext cx="2956845" cy="338554"/>
          </a:xfrm>
          <a:prstGeom prst="rect">
            <a:avLst/>
          </a:prstGeom>
          <a:solidFill>
            <a:schemeClr val="accent3"/>
          </a:solidFill>
        </p:spPr>
        <p:txBody>
          <a:bodyPr wrap="square" rtlCol="0">
            <a:spAutoFit/>
          </a:bodyPr>
          <a:lstStyle/>
          <a:p>
            <a:pPr algn="r"/>
            <a:r>
              <a:rPr lang="en-US" sz="800" i="1">
                <a:latin typeface="+mn-lt"/>
              </a:rPr>
              <a:t>Member, Mobile App,</a:t>
            </a:r>
          </a:p>
          <a:p>
            <a:pPr algn="r"/>
            <a:r>
              <a:rPr lang="en-US" sz="800" i="1">
                <a:latin typeface="+mn-lt"/>
              </a:rPr>
              <a:t>Spanish</a:t>
            </a:r>
          </a:p>
        </p:txBody>
      </p:sp>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a:xfrm>
            <a:off x="479584" y="4595540"/>
            <a:ext cx="2133600" cy="274637"/>
          </a:xfrm>
        </p:spPr>
        <p:txBody>
          <a:bodyPr/>
          <a:lstStyle/>
          <a:p>
            <a:pPr>
              <a:defRPr/>
            </a:pPr>
            <a:fld id="{715B0AD5-9FA0-A94F-82FE-4CE4E1FBE6E3}" type="slidenum">
              <a:rPr lang="en-US" smtClean="0"/>
              <a:pPr>
                <a:defRPr/>
              </a:pPr>
              <a:t>15</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EA6BDC7E-973A-925C-0E70-6686476D3254}"/>
              </a:ext>
            </a:extLst>
          </p:cNvPr>
          <p:cNvSpPr txBox="1">
            <a:spLocks/>
          </p:cNvSpPr>
          <p:nvPr/>
        </p:nvSpPr>
        <p:spPr bwMode="auto">
          <a:xfrm>
            <a:off x="375294" y="223632"/>
            <a:ext cx="4574830" cy="42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Loyalty Global/Local: </a:t>
            </a:r>
          </a:p>
          <a:p>
            <a:r>
              <a:rPr lang="en-US">
                <a:solidFill>
                  <a:schemeClr val="tx1"/>
                </a:solidFill>
                <a:latin typeface="Times New Roman"/>
                <a:cs typeface="Times New Roman"/>
              </a:rPr>
              <a:t>Content Performance  </a:t>
            </a:r>
            <a:endParaRPr lang="en-US">
              <a:solidFill>
                <a:schemeClr val="tx1"/>
              </a:solidFill>
              <a:highlight>
                <a:srgbClr val="FFFF00"/>
              </a:highlight>
            </a:endParaRPr>
          </a:p>
        </p:txBody>
      </p:sp>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392324" y="934778"/>
            <a:ext cx="1864211" cy="24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13" name="Rectangle 12">
            <a:extLst>
              <a:ext uri="{FF2B5EF4-FFF2-40B4-BE49-F238E27FC236}">
                <a16:creationId xmlns:a16="http://schemas.microsoft.com/office/drawing/2014/main" id="{E806B358-FFDB-D8EC-050A-E081276702F4}"/>
              </a:ext>
            </a:extLst>
          </p:cNvPr>
          <p:cNvSpPr/>
          <p:nvPr/>
        </p:nvSpPr>
        <p:spPr>
          <a:xfrm>
            <a:off x="7040" y="2591000"/>
            <a:ext cx="3772730" cy="285378"/>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rPr>
              <a:t>Loyalty Engagement Trend</a:t>
            </a:r>
          </a:p>
        </p:txBody>
      </p:sp>
      <p:sp>
        <p:nvSpPr>
          <p:cNvPr id="15" name="Text Placeholder 4">
            <a:extLst>
              <a:ext uri="{FF2B5EF4-FFF2-40B4-BE49-F238E27FC236}">
                <a16:creationId xmlns:a16="http://schemas.microsoft.com/office/drawing/2014/main" id="{2DAFD626-97AC-6473-E351-BDCC85761218}"/>
              </a:ext>
            </a:extLst>
          </p:cNvPr>
          <p:cNvSpPr txBox="1">
            <a:spLocks/>
          </p:cNvSpPr>
          <p:nvPr/>
        </p:nvSpPr>
        <p:spPr>
          <a:xfrm>
            <a:off x="407525" y="4599694"/>
            <a:ext cx="4720810" cy="194961"/>
          </a:xfrm>
          <a:prstGeom prst="rect">
            <a:avLst/>
          </a:prstGeom>
        </p:spPr>
        <p:txBody>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00"/>
              </a:spcBef>
              <a:buNone/>
            </a:pPr>
            <a:r>
              <a:rPr lang="en-US" sz="800" i="1">
                <a:latin typeface="+mn-lt"/>
              </a:rPr>
              <a:t>PCM data used for ‘23 Loyalty data. Jan ’24 data loaded to Contract History </a:t>
            </a:r>
            <a:endParaRPr lang="en-US" sz="800" i="1">
              <a:highlight>
                <a:srgbClr val="FFFF00"/>
              </a:highlight>
              <a:latin typeface="+mn-lt"/>
            </a:endParaRPr>
          </a:p>
        </p:txBody>
      </p:sp>
      <p:pic>
        <p:nvPicPr>
          <p:cNvPr id="19" name="Picture 18">
            <a:extLst>
              <a:ext uri="{FF2B5EF4-FFF2-40B4-BE49-F238E27FC236}">
                <a16:creationId xmlns:a16="http://schemas.microsoft.com/office/drawing/2014/main" id="{CDD0DC4B-7429-BAFA-DD5B-9A8AA6A9CA9D}"/>
              </a:ext>
            </a:extLst>
          </p:cNvPr>
          <p:cNvPicPr>
            <a:picLocks noChangeAspect="1"/>
          </p:cNvPicPr>
          <p:nvPr/>
        </p:nvPicPr>
        <p:blipFill rotWithShape="1">
          <a:blip r:embed="rId4"/>
          <a:srcRect l="-343" t="-71" r="343" b="49371"/>
          <a:stretch/>
        </p:blipFill>
        <p:spPr>
          <a:xfrm>
            <a:off x="6372697" y="420331"/>
            <a:ext cx="982008" cy="3963748"/>
          </a:xfrm>
          <a:prstGeom prst="rect">
            <a:avLst/>
          </a:prstGeom>
          <a:ln>
            <a:solidFill>
              <a:schemeClr val="tx1"/>
            </a:solid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EC53B701-77E7-2AB0-8426-F59C8E93821A}"/>
              </a:ext>
            </a:extLst>
          </p:cNvPr>
          <p:cNvSpPr txBox="1"/>
          <p:nvPr/>
        </p:nvSpPr>
        <p:spPr>
          <a:xfrm>
            <a:off x="392323" y="1217533"/>
            <a:ext cx="5157451" cy="1261884"/>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100">
                <a:latin typeface="+mn-lt"/>
              </a:rPr>
              <a:t>Jan targeting criteria remained consistent with Q4 (CALA active, Spanish language preference).</a:t>
            </a:r>
          </a:p>
          <a:p>
            <a:pPr marL="171450" indent="-171450">
              <a:spcAft>
                <a:spcPts val="600"/>
              </a:spcAft>
              <a:buFont typeface="Arial" panose="020B0604020202020204" pitchFamily="34" charset="0"/>
              <a:buChar char="•"/>
            </a:pPr>
            <a:r>
              <a:rPr lang="en-US" sz="1100">
                <a:latin typeface="+mn-lt"/>
              </a:rPr>
              <a:t>+0.04 pts. increase in CTR supported by top engagements within (1) 5-pack, (2) Cobrand Card, and (3) MBV Moments.</a:t>
            </a:r>
          </a:p>
          <a:p>
            <a:pPr marL="171450" indent="-171450">
              <a:spcAft>
                <a:spcPts val="600"/>
              </a:spcAft>
              <a:buFont typeface="Arial" panose="020B0604020202020204" pitchFamily="34" charset="0"/>
              <a:buChar char="•"/>
            </a:pPr>
            <a:r>
              <a:rPr lang="en-US" sz="1100">
                <a:latin typeface="+mn-lt"/>
              </a:rPr>
              <a:t>Like Nov and Dec, Jan featured a non-CTA hero. In turn, secondary module performance captured above the fold clicks. </a:t>
            </a:r>
          </a:p>
        </p:txBody>
      </p:sp>
      <p:pic>
        <p:nvPicPr>
          <p:cNvPr id="22" name="Picture 21">
            <a:extLst>
              <a:ext uri="{FF2B5EF4-FFF2-40B4-BE49-F238E27FC236}">
                <a16:creationId xmlns:a16="http://schemas.microsoft.com/office/drawing/2014/main" id="{70820E51-EFAF-F74A-A1F1-5CF93C2324E7}"/>
              </a:ext>
            </a:extLst>
          </p:cNvPr>
          <p:cNvPicPr>
            <a:picLocks noChangeAspect="1"/>
          </p:cNvPicPr>
          <p:nvPr/>
        </p:nvPicPr>
        <p:blipFill rotWithShape="1">
          <a:blip r:embed="rId5"/>
          <a:srcRect l="2033" t="21770" r="3685" b="1860"/>
          <a:stretch/>
        </p:blipFill>
        <p:spPr>
          <a:xfrm>
            <a:off x="922444" y="3001587"/>
            <a:ext cx="3772730" cy="1563927"/>
          </a:xfrm>
          <a:prstGeom prst="rect">
            <a:avLst/>
          </a:prstGeom>
        </p:spPr>
      </p:pic>
      <p:pic>
        <p:nvPicPr>
          <p:cNvPr id="23" name="Picture 22">
            <a:extLst>
              <a:ext uri="{FF2B5EF4-FFF2-40B4-BE49-F238E27FC236}">
                <a16:creationId xmlns:a16="http://schemas.microsoft.com/office/drawing/2014/main" id="{A8F7E32E-7F60-6DB9-DF90-0D678B750389}"/>
              </a:ext>
            </a:extLst>
          </p:cNvPr>
          <p:cNvPicPr>
            <a:picLocks noChangeAspect="1"/>
          </p:cNvPicPr>
          <p:nvPr/>
        </p:nvPicPr>
        <p:blipFill rotWithShape="1">
          <a:blip r:embed="rId6"/>
          <a:srcRect l="52735" t="11410" r="33908" b="76633"/>
          <a:stretch/>
        </p:blipFill>
        <p:spPr>
          <a:xfrm>
            <a:off x="510016" y="3579143"/>
            <a:ext cx="423688" cy="179412"/>
          </a:xfrm>
          <a:prstGeom prst="rect">
            <a:avLst/>
          </a:prstGeom>
        </p:spPr>
      </p:pic>
      <p:pic>
        <p:nvPicPr>
          <p:cNvPr id="12" name="Picture 11">
            <a:extLst>
              <a:ext uri="{FF2B5EF4-FFF2-40B4-BE49-F238E27FC236}">
                <a16:creationId xmlns:a16="http://schemas.microsoft.com/office/drawing/2014/main" id="{B58DD807-0FDC-EA54-67A6-2ECBFE796F21}"/>
              </a:ext>
            </a:extLst>
          </p:cNvPr>
          <p:cNvPicPr>
            <a:picLocks noChangeAspect="1"/>
          </p:cNvPicPr>
          <p:nvPr/>
        </p:nvPicPr>
        <p:blipFill rotWithShape="1">
          <a:blip r:embed="rId6"/>
          <a:srcRect l="34602" t="11055" r="46566" b="75681"/>
          <a:stretch/>
        </p:blipFill>
        <p:spPr>
          <a:xfrm>
            <a:off x="464475" y="3778220"/>
            <a:ext cx="597340" cy="199018"/>
          </a:xfrm>
          <a:prstGeom prst="rect">
            <a:avLst/>
          </a:prstGeom>
        </p:spPr>
      </p:pic>
      <p:sp>
        <p:nvSpPr>
          <p:cNvPr id="4" name="Rectangle 3">
            <a:extLst>
              <a:ext uri="{FF2B5EF4-FFF2-40B4-BE49-F238E27FC236}">
                <a16:creationId xmlns:a16="http://schemas.microsoft.com/office/drawing/2014/main" id="{67183518-F585-6ABF-5137-E5C63A63B7BE}"/>
              </a:ext>
            </a:extLst>
          </p:cNvPr>
          <p:cNvSpPr/>
          <p:nvPr/>
        </p:nvSpPr>
        <p:spPr>
          <a:xfrm rot="16200000">
            <a:off x="3515568" y="3562814"/>
            <a:ext cx="1484968" cy="520428"/>
          </a:xfrm>
          <a:prstGeom prst="rect">
            <a:avLst/>
          </a:prstGeom>
          <a:noFill/>
          <a:ln w="190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endParaRPr>
          </a:p>
        </p:txBody>
      </p:sp>
      <p:pic>
        <p:nvPicPr>
          <p:cNvPr id="28" name="Picture 27">
            <a:extLst>
              <a:ext uri="{FF2B5EF4-FFF2-40B4-BE49-F238E27FC236}">
                <a16:creationId xmlns:a16="http://schemas.microsoft.com/office/drawing/2014/main" id="{12B65895-307E-D021-E744-6122B698A009}"/>
              </a:ext>
            </a:extLst>
          </p:cNvPr>
          <p:cNvPicPr>
            <a:picLocks noChangeAspect="1"/>
          </p:cNvPicPr>
          <p:nvPr/>
        </p:nvPicPr>
        <p:blipFill rotWithShape="1">
          <a:blip r:embed="rId4"/>
          <a:srcRect l="-343" t="50559" r="343" b="4268"/>
          <a:stretch/>
        </p:blipFill>
        <p:spPr>
          <a:xfrm>
            <a:off x="7677333" y="1009416"/>
            <a:ext cx="995763" cy="3581187"/>
          </a:xfrm>
          <a:prstGeom prst="rect">
            <a:avLst/>
          </a:prstGeom>
          <a:ln>
            <a:solidFill>
              <a:schemeClr val="tx1"/>
            </a:solidFill>
          </a:ln>
          <a:effectLst>
            <a:outerShdw blurRad="292100" dist="139700" dir="2700000" algn="tl" rotWithShape="0">
              <a:srgbClr val="333333">
                <a:alpha val="65000"/>
              </a:srgbClr>
            </a:outerShdw>
          </a:effectLst>
        </p:spPr>
      </p:pic>
      <p:sp>
        <p:nvSpPr>
          <p:cNvPr id="30" name="Oval 29">
            <a:extLst>
              <a:ext uri="{FF2B5EF4-FFF2-40B4-BE49-F238E27FC236}">
                <a16:creationId xmlns:a16="http://schemas.microsoft.com/office/drawing/2014/main" id="{4BAA5F29-372A-08D1-0694-E8FB07800FB0}"/>
              </a:ext>
            </a:extLst>
          </p:cNvPr>
          <p:cNvSpPr/>
          <p:nvPr/>
        </p:nvSpPr>
        <p:spPr>
          <a:xfrm>
            <a:off x="6197168" y="3798486"/>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
        <p:nvSpPr>
          <p:cNvPr id="31" name="Oval 30">
            <a:extLst>
              <a:ext uri="{FF2B5EF4-FFF2-40B4-BE49-F238E27FC236}">
                <a16:creationId xmlns:a16="http://schemas.microsoft.com/office/drawing/2014/main" id="{086D4D76-1B36-E40C-12E8-0FF6AC1A1736}"/>
              </a:ext>
            </a:extLst>
          </p:cNvPr>
          <p:cNvSpPr/>
          <p:nvPr/>
        </p:nvSpPr>
        <p:spPr>
          <a:xfrm>
            <a:off x="6200695" y="2153745"/>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32" name="Oval 31">
            <a:extLst>
              <a:ext uri="{FF2B5EF4-FFF2-40B4-BE49-F238E27FC236}">
                <a16:creationId xmlns:a16="http://schemas.microsoft.com/office/drawing/2014/main" id="{2B82AAB2-FEFB-6C57-290A-FFE8826E65DB}"/>
              </a:ext>
            </a:extLst>
          </p:cNvPr>
          <p:cNvSpPr/>
          <p:nvPr/>
        </p:nvSpPr>
        <p:spPr>
          <a:xfrm>
            <a:off x="7508869" y="2047420"/>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pic>
        <p:nvPicPr>
          <p:cNvPr id="8" name="Picture 7" descr="A hand holding a phone and a person ironing&#10;&#10;Description automatically generated">
            <a:extLst>
              <a:ext uri="{FF2B5EF4-FFF2-40B4-BE49-F238E27FC236}">
                <a16:creationId xmlns:a16="http://schemas.microsoft.com/office/drawing/2014/main" id="{ABC2B56D-2CAA-2B91-FC97-D32494F87226}"/>
              </a:ext>
            </a:extLst>
          </p:cNvPr>
          <p:cNvPicPr>
            <a:picLocks noChangeAspect="1"/>
          </p:cNvPicPr>
          <p:nvPr/>
        </p:nvPicPr>
        <p:blipFill>
          <a:blip r:embed="rId7"/>
          <a:stretch>
            <a:fillRect/>
          </a:stretch>
        </p:blipFill>
        <p:spPr>
          <a:xfrm>
            <a:off x="7693340" y="1045919"/>
            <a:ext cx="963747" cy="474645"/>
          </a:xfrm>
          <a:prstGeom prst="rect">
            <a:avLst/>
          </a:prstGeom>
        </p:spPr>
      </p:pic>
    </p:spTree>
    <p:extLst>
      <p:ext uri="{BB962C8B-B14F-4D97-AF65-F5344CB8AC3E}">
        <p14:creationId xmlns:p14="http://schemas.microsoft.com/office/powerpoint/2010/main" val="328291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96DB4F3-BD11-6D8C-A484-42BA26995395}"/>
              </a:ext>
            </a:extLst>
          </p:cNvPr>
          <p:cNvSpPr txBox="1"/>
          <p:nvPr/>
        </p:nvSpPr>
        <p:spPr>
          <a:xfrm>
            <a:off x="6187155" y="481937"/>
            <a:ext cx="2956845" cy="338554"/>
          </a:xfrm>
          <a:prstGeom prst="rect">
            <a:avLst/>
          </a:prstGeom>
          <a:solidFill>
            <a:schemeClr val="accent3"/>
          </a:solidFill>
        </p:spPr>
        <p:txBody>
          <a:bodyPr wrap="square" rtlCol="0">
            <a:spAutoFit/>
          </a:bodyPr>
          <a:lstStyle/>
          <a:p>
            <a:pPr algn="r"/>
            <a:r>
              <a:rPr lang="en-US" sz="800" i="1">
                <a:latin typeface="+mn-lt"/>
              </a:rPr>
              <a:t>Member, Mobile App,</a:t>
            </a:r>
          </a:p>
          <a:p>
            <a:pPr algn="r"/>
            <a:r>
              <a:rPr lang="en-US" sz="800" i="1">
                <a:latin typeface="+mn-lt"/>
              </a:rPr>
              <a:t>English Version</a:t>
            </a:r>
          </a:p>
        </p:txBody>
      </p:sp>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a:xfrm>
            <a:off x="479584" y="4595540"/>
            <a:ext cx="2133600" cy="274637"/>
          </a:xfrm>
        </p:spPr>
        <p:txBody>
          <a:bodyPr/>
          <a:lstStyle/>
          <a:p>
            <a:pPr>
              <a:defRPr/>
            </a:pPr>
            <a:fld id="{715B0AD5-9FA0-A94F-82FE-4CE4E1FBE6E3}" type="slidenum">
              <a:rPr lang="en-US" smtClean="0"/>
              <a:pPr>
                <a:defRPr/>
              </a:pPr>
              <a:t>16</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EA6BDC7E-973A-925C-0E70-6686476D3254}"/>
              </a:ext>
            </a:extLst>
          </p:cNvPr>
          <p:cNvSpPr txBox="1">
            <a:spLocks/>
          </p:cNvSpPr>
          <p:nvPr/>
        </p:nvSpPr>
        <p:spPr bwMode="auto">
          <a:xfrm>
            <a:off x="375294" y="223632"/>
            <a:ext cx="4574830" cy="42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CALA Loyalty Global/Local: Content Performance  </a:t>
            </a:r>
            <a:endParaRPr lang="en-US">
              <a:solidFill>
                <a:schemeClr val="tx1"/>
              </a:solidFill>
              <a:highlight>
                <a:srgbClr val="FFFF00"/>
              </a:highlight>
            </a:endParaRPr>
          </a:p>
        </p:txBody>
      </p:sp>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392324" y="934778"/>
            <a:ext cx="1864211" cy="24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pic>
        <p:nvPicPr>
          <p:cNvPr id="19" name="Picture 18">
            <a:extLst>
              <a:ext uri="{FF2B5EF4-FFF2-40B4-BE49-F238E27FC236}">
                <a16:creationId xmlns:a16="http://schemas.microsoft.com/office/drawing/2014/main" id="{CDD0DC4B-7429-BAFA-DD5B-9A8AA6A9CA9D}"/>
              </a:ext>
            </a:extLst>
          </p:cNvPr>
          <p:cNvPicPr>
            <a:picLocks noChangeAspect="1"/>
          </p:cNvPicPr>
          <p:nvPr/>
        </p:nvPicPr>
        <p:blipFill rotWithShape="1">
          <a:blip r:embed="rId4"/>
          <a:srcRect l="-343" t="-71" r="343" b="49371"/>
          <a:stretch/>
        </p:blipFill>
        <p:spPr>
          <a:xfrm>
            <a:off x="6372697" y="420331"/>
            <a:ext cx="982008" cy="3963748"/>
          </a:xfrm>
          <a:prstGeom prst="rect">
            <a:avLst/>
          </a:prstGeom>
          <a:ln>
            <a:solidFill>
              <a:schemeClr val="tx1"/>
            </a:solid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EC53B701-77E7-2AB0-8426-F59C8E93821A}"/>
              </a:ext>
            </a:extLst>
          </p:cNvPr>
          <p:cNvSpPr txBox="1"/>
          <p:nvPr/>
        </p:nvSpPr>
        <p:spPr>
          <a:xfrm>
            <a:off x="415224" y="1241390"/>
            <a:ext cx="5143518" cy="1708160"/>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latin typeface="+mn-lt"/>
              </a:rPr>
              <a:t>5-pack continues at #1 spot when featured, with 35.6% of total unique clicks. Delta Riviera Nayarit (MX) and JW Bogota (CALA) were the top two clicked destinations within regional versioning.</a:t>
            </a:r>
          </a:p>
          <a:p>
            <a:pPr marL="171450" indent="-171450">
              <a:spcAft>
                <a:spcPts val="600"/>
              </a:spcAft>
              <a:buFont typeface="Arial" panose="020B0604020202020204" pitchFamily="34" charset="0"/>
              <a:buChar char="•"/>
            </a:pPr>
            <a:r>
              <a:rPr lang="en-US" sz="900">
                <a:latin typeface="+mn-lt"/>
              </a:rPr>
              <a:t>Cobrand module generated most click engagement within the ‘Discover Unique Benefits’ which included the Cobrand video.</a:t>
            </a:r>
          </a:p>
          <a:p>
            <a:pPr marL="171450" indent="-171450">
              <a:spcAft>
                <a:spcPts val="600"/>
              </a:spcAft>
              <a:buFont typeface="Arial" panose="020B0604020202020204" pitchFamily="34" charset="0"/>
              <a:buChar char="•"/>
            </a:pPr>
            <a:r>
              <a:rPr lang="en-US" sz="900">
                <a:latin typeface="+mn-lt"/>
              </a:rPr>
              <a:t>Obtain first click sooner using CTA within hero. If using an editorial approach in hero and no CTA featured, consider reducing hero’s size to support secondary module’s CTA performance. </a:t>
            </a:r>
          </a:p>
          <a:p>
            <a:pPr marL="171450" indent="-171450">
              <a:buFont typeface="Arial" panose="020B0604020202020204" pitchFamily="34" charset="0"/>
              <a:buChar char="•"/>
            </a:pPr>
            <a:r>
              <a:rPr lang="en-US" sz="900">
                <a:latin typeface="+mn-lt"/>
              </a:rPr>
              <a:t>Produce RAPPI content to demonstrate ‘how to’ link accounts and ‘how to’ order and earn to support click engagements. Set soft goal of 5% of unique clicks within RAPPI module. </a:t>
            </a:r>
          </a:p>
          <a:p>
            <a:pPr>
              <a:spcAft>
                <a:spcPts val="600"/>
              </a:spcAft>
            </a:pPr>
            <a:endParaRPr lang="en-US" sz="900">
              <a:latin typeface="+mn-lt"/>
            </a:endParaRPr>
          </a:p>
        </p:txBody>
      </p:sp>
      <p:pic>
        <p:nvPicPr>
          <p:cNvPr id="28" name="Picture 27">
            <a:extLst>
              <a:ext uri="{FF2B5EF4-FFF2-40B4-BE49-F238E27FC236}">
                <a16:creationId xmlns:a16="http://schemas.microsoft.com/office/drawing/2014/main" id="{12B65895-307E-D021-E744-6122B698A009}"/>
              </a:ext>
            </a:extLst>
          </p:cNvPr>
          <p:cNvPicPr>
            <a:picLocks noChangeAspect="1"/>
          </p:cNvPicPr>
          <p:nvPr/>
        </p:nvPicPr>
        <p:blipFill rotWithShape="1">
          <a:blip r:embed="rId4"/>
          <a:srcRect l="-343" t="50559" r="343" b="4268"/>
          <a:stretch/>
        </p:blipFill>
        <p:spPr>
          <a:xfrm>
            <a:off x="7677333" y="1009416"/>
            <a:ext cx="995763" cy="3581187"/>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C6A326E4-1078-23FA-6577-9858923FB187}"/>
              </a:ext>
            </a:extLst>
          </p:cNvPr>
          <p:cNvGraphicFramePr>
            <a:graphicFrameLocks noGrp="1"/>
          </p:cNvGraphicFramePr>
          <p:nvPr>
            <p:extLst>
              <p:ext uri="{D42A27DB-BD31-4B8C-83A1-F6EECF244321}">
                <p14:modId xmlns:p14="http://schemas.microsoft.com/office/powerpoint/2010/main" val="1213144234"/>
              </p:ext>
            </p:extLst>
          </p:nvPr>
        </p:nvGraphicFramePr>
        <p:xfrm>
          <a:off x="1226415" y="2946501"/>
          <a:ext cx="3074512" cy="1695450"/>
        </p:xfrm>
        <a:graphic>
          <a:graphicData uri="http://schemas.openxmlformats.org/drawingml/2006/table">
            <a:tbl>
              <a:tblPr/>
              <a:tblGrid>
                <a:gridCol w="2137604">
                  <a:extLst>
                    <a:ext uri="{9D8B030D-6E8A-4147-A177-3AD203B41FA5}">
                      <a16:colId xmlns:a16="http://schemas.microsoft.com/office/drawing/2014/main" val="3865788331"/>
                    </a:ext>
                  </a:extLst>
                </a:gridCol>
                <a:gridCol w="936908">
                  <a:extLst>
                    <a:ext uri="{9D8B030D-6E8A-4147-A177-3AD203B41FA5}">
                      <a16:colId xmlns:a16="http://schemas.microsoft.com/office/drawing/2014/main" val="1796518652"/>
                    </a:ext>
                  </a:extLst>
                </a:gridCol>
              </a:tblGrid>
              <a:tr h="160915">
                <a:tc>
                  <a:txBody>
                    <a:bodyPr/>
                    <a:lstStyle/>
                    <a:p>
                      <a:pPr algn="ctr" fontAlgn="ctr"/>
                      <a:r>
                        <a:rPr lang="en-US" sz="1050" b="0" i="0" u="none" strike="noStrike">
                          <a:solidFill>
                            <a:srgbClr val="000000"/>
                          </a:solidFill>
                          <a:effectLst/>
                          <a:latin typeface="+mn-lt"/>
                        </a:rPr>
                        <a:t>CALA Jan '24 Loyalty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050" b="0" i="0" u="none" strike="noStrike">
                          <a:solidFill>
                            <a:srgbClr val="000000"/>
                          </a:solidFill>
                          <a:effectLst/>
                          <a:latin typeface="+mn-lt"/>
                        </a:rPr>
                        <a:t>% of Clicks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25205508"/>
                  </a:ext>
                </a:extLst>
              </a:tr>
              <a:tr h="160915">
                <a:tc>
                  <a:txBody>
                    <a:bodyPr/>
                    <a:lstStyle/>
                    <a:p>
                      <a:pPr algn="l" fontAlgn="ctr"/>
                      <a:r>
                        <a:rPr lang="en-US" sz="1050" b="0" i="0" u="none" strike="noStrike">
                          <a:solidFill>
                            <a:srgbClr val="000000"/>
                          </a:solidFill>
                          <a:effectLst/>
                          <a:latin typeface="+mn-lt"/>
                        </a:rPr>
                        <a:t>Header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50" b="0" i="0" u="none" strike="noStrike">
                          <a:solidFill>
                            <a:srgbClr val="000000"/>
                          </a:solidFill>
                          <a:effectLst/>
                          <a:latin typeface="+mn-lt"/>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46548551"/>
                  </a:ext>
                </a:extLst>
              </a:tr>
              <a:tr h="160915">
                <a:tc>
                  <a:txBody>
                    <a:bodyPr/>
                    <a:lstStyle/>
                    <a:p>
                      <a:pPr algn="l" fontAlgn="b"/>
                      <a:r>
                        <a:rPr lang="en-US" sz="1050" b="1" i="0" u="none" strike="noStrike">
                          <a:solidFill>
                            <a:srgbClr val="000000"/>
                          </a:solidFill>
                          <a:effectLst/>
                          <a:latin typeface="+mn-lt"/>
                        </a:rPr>
                        <a:t>Cobrand </a:t>
                      </a:r>
                      <a:r>
                        <a:rPr lang="en-US" sz="1050" b="0" i="0" u="none" strike="noStrike">
                          <a:solidFill>
                            <a:srgbClr val="000000"/>
                          </a:solidFill>
                          <a:effectLst/>
                          <a:latin typeface="+mn-lt"/>
                        </a:rPr>
                        <a:t>(Mexico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ctr"/>
                      <a:r>
                        <a:rPr lang="en-US" sz="1050" b="1" i="0" u="none" strike="noStrike">
                          <a:solidFill>
                            <a:srgbClr val="000000"/>
                          </a:solidFill>
                          <a:effectLst/>
                          <a:latin typeface="+mn-lt"/>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4053248656"/>
                  </a:ext>
                </a:extLst>
              </a:tr>
              <a:tr h="160915">
                <a:tc>
                  <a:txBody>
                    <a:bodyPr/>
                    <a:lstStyle/>
                    <a:p>
                      <a:pPr algn="l" fontAlgn="b"/>
                      <a:r>
                        <a:rPr lang="en-US" sz="1050" b="0" i="0" u="none" strike="noStrike">
                          <a:solidFill>
                            <a:srgbClr val="000000"/>
                          </a:solidFill>
                          <a:effectLst/>
                          <a:latin typeface="+mn-lt"/>
                        </a:rPr>
                        <a:t>RAPPI (Mexico &amp; Colombia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6785355"/>
                  </a:ext>
                </a:extLst>
              </a:tr>
              <a:tr h="160915">
                <a:tc>
                  <a:txBody>
                    <a:bodyPr/>
                    <a:lstStyle/>
                    <a:p>
                      <a:pPr algn="l" fontAlgn="b"/>
                      <a:r>
                        <a:rPr lang="en-US" sz="1050" b="1" i="0" u="none" strike="noStrike">
                          <a:solidFill>
                            <a:srgbClr val="000000"/>
                          </a:solidFill>
                          <a:effectLst/>
                          <a:latin typeface="+mn-lt"/>
                        </a:rPr>
                        <a:t>Featured Hotels 5-pack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ctr"/>
                      <a:r>
                        <a:rPr lang="en-US" sz="1050" b="1" i="0" u="none" strike="noStrike">
                          <a:solidFill>
                            <a:srgbClr val="000000"/>
                          </a:solidFill>
                          <a:effectLst/>
                          <a:latin typeface="+mn-lt"/>
                        </a:rPr>
                        <a:t>35.6%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920468818"/>
                  </a:ext>
                </a:extLst>
              </a:tr>
              <a:tr h="160915">
                <a:tc>
                  <a:txBody>
                    <a:bodyPr/>
                    <a:lstStyle/>
                    <a:p>
                      <a:pPr algn="l" fontAlgn="b"/>
                      <a:r>
                        <a:rPr lang="en-US" sz="1050" b="0" i="0" u="none" strike="noStrike">
                          <a:solidFill>
                            <a:srgbClr val="000000"/>
                          </a:solidFill>
                          <a:effectLst/>
                          <a:latin typeface="+mn-lt"/>
                        </a:rPr>
                        <a:t>Educational Videos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6817159"/>
                  </a:ext>
                </a:extLst>
              </a:tr>
              <a:tr h="160915">
                <a:tc>
                  <a:txBody>
                    <a:bodyPr/>
                    <a:lstStyle/>
                    <a:p>
                      <a:pPr algn="l" fontAlgn="b"/>
                      <a:r>
                        <a:rPr lang="en-US" sz="1050" b="1" i="0" u="none" strike="noStrike">
                          <a:solidFill>
                            <a:srgbClr val="000000"/>
                          </a:solidFill>
                          <a:effectLst/>
                          <a:latin typeface="+mn-lt"/>
                        </a:rPr>
                        <a:t>Moments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ctr"/>
                      <a:r>
                        <a:rPr lang="en-US" sz="1050" b="1" i="0" u="none" strike="noStrike">
                          <a:solidFill>
                            <a:srgbClr val="000000"/>
                          </a:solidFill>
                          <a:effectLst/>
                          <a:latin typeface="+mn-lt"/>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519062874"/>
                  </a:ext>
                </a:extLst>
              </a:tr>
              <a:tr h="160915">
                <a:tc>
                  <a:txBody>
                    <a:bodyPr/>
                    <a:lstStyle/>
                    <a:p>
                      <a:pPr algn="l" fontAlgn="b"/>
                      <a:r>
                        <a:rPr lang="en-US" sz="1050" b="0" i="0" u="none" strike="noStrike">
                          <a:solidFill>
                            <a:srgbClr val="000000"/>
                          </a:solidFill>
                          <a:effectLst/>
                          <a:latin typeface="+mn-lt"/>
                        </a:rPr>
                        <a:t>Mobile App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4533637"/>
                  </a:ext>
                </a:extLst>
              </a:tr>
              <a:tr h="160915">
                <a:tc>
                  <a:txBody>
                    <a:bodyPr/>
                    <a:lstStyle/>
                    <a:p>
                      <a:pPr algn="l" fontAlgn="ctr"/>
                      <a:r>
                        <a:rPr lang="en-US" sz="1050" b="0" i="0" u="none" strike="noStrike">
                          <a:solidFill>
                            <a:srgbClr val="000000"/>
                          </a:solidFill>
                          <a:effectLst/>
                          <a:latin typeface="+mn-lt"/>
                        </a:rPr>
                        <a:t>Header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50" b="0" i="0" u="none" strike="noStrike">
                          <a:solidFill>
                            <a:srgbClr val="000000"/>
                          </a:solidFill>
                          <a:effectLst/>
                          <a:latin typeface="+mn-lt"/>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6296082"/>
                  </a:ext>
                </a:extLst>
              </a:tr>
              <a:tr h="160915">
                <a:tc>
                  <a:txBody>
                    <a:bodyPr/>
                    <a:lstStyle/>
                    <a:p>
                      <a:pPr algn="r" fontAlgn="ctr"/>
                      <a:r>
                        <a:rPr lang="en-US" sz="1050" b="0" i="0" u="none" strike="noStrike">
                          <a:solidFill>
                            <a:srgbClr val="000000"/>
                          </a:solidFill>
                          <a:effectLst/>
                          <a:latin typeface="+mn-lt"/>
                        </a:rPr>
                        <a:t>Total # of Clicks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50" b="0" i="0" u="none" strike="noStrike">
                          <a:solidFill>
                            <a:srgbClr val="000000"/>
                          </a:solidFill>
                          <a:effectLst/>
                          <a:latin typeface="+mn-lt"/>
                        </a:rPr>
                        <a:t>8,824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876839293"/>
                  </a:ext>
                </a:extLst>
              </a:tr>
            </a:tbl>
          </a:graphicData>
        </a:graphic>
      </p:graphicFrame>
      <p:sp>
        <p:nvSpPr>
          <p:cNvPr id="8" name="Rectangle: Rounded Corners 7">
            <a:extLst>
              <a:ext uri="{FF2B5EF4-FFF2-40B4-BE49-F238E27FC236}">
                <a16:creationId xmlns:a16="http://schemas.microsoft.com/office/drawing/2014/main" id="{54A8AF7F-0860-2E63-679C-C99AA9EDCF23}"/>
              </a:ext>
            </a:extLst>
          </p:cNvPr>
          <p:cNvSpPr/>
          <p:nvPr/>
        </p:nvSpPr>
        <p:spPr>
          <a:xfrm>
            <a:off x="5824134" y="2363665"/>
            <a:ext cx="1099564" cy="333674"/>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Cobrand: </a:t>
            </a:r>
            <a:r>
              <a:rPr lang="en-US" sz="800" b="1">
                <a:ln w="0"/>
                <a:solidFill>
                  <a:schemeClr val="tx1"/>
                </a:solidFill>
              </a:rPr>
              <a:t>25.4%</a:t>
            </a:r>
          </a:p>
          <a:p>
            <a:pPr algn="ctr"/>
            <a:r>
              <a:rPr lang="en-US" sz="700">
                <a:ln w="0"/>
                <a:solidFill>
                  <a:schemeClr val="tx1"/>
                </a:solidFill>
              </a:rPr>
              <a:t>2,243 unique clicks</a:t>
            </a:r>
          </a:p>
        </p:txBody>
      </p:sp>
      <p:sp>
        <p:nvSpPr>
          <p:cNvPr id="31" name="Oval 30">
            <a:extLst>
              <a:ext uri="{FF2B5EF4-FFF2-40B4-BE49-F238E27FC236}">
                <a16:creationId xmlns:a16="http://schemas.microsoft.com/office/drawing/2014/main" id="{086D4D76-1B36-E40C-12E8-0FF6AC1A1736}"/>
              </a:ext>
            </a:extLst>
          </p:cNvPr>
          <p:cNvSpPr/>
          <p:nvPr/>
        </p:nvSpPr>
        <p:spPr>
          <a:xfrm>
            <a:off x="5685312" y="2232898"/>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11" name="Rectangle: Rounded Corners 10">
            <a:extLst>
              <a:ext uri="{FF2B5EF4-FFF2-40B4-BE49-F238E27FC236}">
                <a16:creationId xmlns:a16="http://schemas.microsoft.com/office/drawing/2014/main" id="{01331C57-ED48-2271-A9F3-27A0F9663726}"/>
              </a:ext>
            </a:extLst>
          </p:cNvPr>
          <p:cNvSpPr/>
          <p:nvPr/>
        </p:nvSpPr>
        <p:spPr>
          <a:xfrm>
            <a:off x="8161176" y="921639"/>
            <a:ext cx="861799" cy="250424"/>
          </a:xfrm>
          <a:prstGeom prst="roundRect">
            <a:avLst/>
          </a:prstGeom>
          <a:solidFill>
            <a:schemeClr val="bg1">
              <a:lumMod val="95000"/>
            </a:schemeClr>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Educational Videos: </a:t>
            </a:r>
            <a:r>
              <a:rPr lang="en-US" sz="800" b="1">
                <a:ln w="0"/>
                <a:solidFill>
                  <a:schemeClr val="tx1"/>
                </a:solidFill>
              </a:rPr>
              <a:t>5%</a:t>
            </a:r>
          </a:p>
        </p:txBody>
      </p:sp>
      <p:sp>
        <p:nvSpPr>
          <p:cNvPr id="14" name="Rectangle: Rounded Corners 13">
            <a:extLst>
              <a:ext uri="{FF2B5EF4-FFF2-40B4-BE49-F238E27FC236}">
                <a16:creationId xmlns:a16="http://schemas.microsoft.com/office/drawing/2014/main" id="{695BB98B-3082-37D3-5511-691E1DFEE45C}"/>
              </a:ext>
            </a:extLst>
          </p:cNvPr>
          <p:cNvSpPr/>
          <p:nvPr/>
        </p:nvSpPr>
        <p:spPr>
          <a:xfrm>
            <a:off x="8263565" y="4304262"/>
            <a:ext cx="794642" cy="250424"/>
          </a:xfrm>
          <a:prstGeom prst="roundRect">
            <a:avLst/>
          </a:prstGeom>
          <a:solidFill>
            <a:schemeClr val="bg1">
              <a:lumMod val="95000"/>
            </a:schemeClr>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App: </a:t>
            </a:r>
            <a:r>
              <a:rPr lang="en-US" sz="800" b="1">
                <a:ln w="0"/>
                <a:solidFill>
                  <a:schemeClr val="tx1"/>
                </a:solidFill>
              </a:rPr>
              <a:t>1.3%</a:t>
            </a:r>
          </a:p>
        </p:txBody>
      </p:sp>
      <p:sp>
        <p:nvSpPr>
          <p:cNvPr id="18" name="Rectangle: Rounded Corners 17">
            <a:extLst>
              <a:ext uri="{FF2B5EF4-FFF2-40B4-BE49-F238E27FC236}">
                <a16:creationId xmlns:a16="http://schemas.microsoft.com/office/drawing/2014/main" id="{129E213E-7275-F24C-8D08-FFEDFE39C57B}"/>
              </a:ext>
            </a:extLst>
          </p:cNvPr>
          <p:cNvSpPr/>
          <p:nvPr/>
        </p:nvSpPr>
        <p:spPr>
          <a:xfrm>
            <a:off x="5542858" y="4304262"/>
            <a:ext cx="1457889" cy="533602"/>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Featured Hotels: </a:t>
            </a:r>
            <a:r>
              <a:rPr lang="en-US" sz="800" b="1">
                <a:ln w="0"/>
                <a:solidFill>
                  <a:schemeClr val="tx1"/>
                </a:solidFill>
              </a:rPr>
              <a:t>35.6%</a:t>
            </a:r>
          </a:p>
          <a:p>
            <a:pPr algn="ctr"/>
            <a:r>
              <a:rPr lang="en-US" sz="700">
                <a:ln w="0"/>
                <a:solidFill>
                  <a:schemeClr val="tx1"/>
                </a:solidFill>
              </a:rPr>
              <a:t>CALA: 2,532 unique clicks</a:t>
            </a:r>
          </a:p>
          <a:p>
            <a:pPr algn="ctr"/>
            <a:r>
              <a:rPr lang="en-US" sz="700">
                <a:ln w="0"/>
                <a:solidFill>
                  <a:schemeClr val="tx1"/>
                </a:solidFill>
              </a:rPr>
              <a:t>MX: 609 unique clicks</a:t>
            </a:r>
          </a:p>
        </p:txBody>
      </p:sp>
      <p:sp>
        <p:nvSpPr>
          <p:cNvPr id="20" name="Rectangle: Rounded Corners 19">
            <a:extLst>
              <a:ext uri="{FF2B5EF4-FFF2-40B4-BE49-F238E27FC236}">
                <a16:creationId xmlns:a16="http://schemas.microsoft.com/office/drawing/2014/main" id="{1797CF73-1557-647F-0C04-B01DB6840EE5}"/>
              </a:ext>
            </a:extLst>
          </p:cNvPr>
          <p:cNvSpPr/>
          <p:nvPr/>
        </p:nvSpPr>
        <p:spPr>
          <a:xfrm>
            <a:off x="7828853" y="3267921"/>
            <a:ext cx="1263734" cy="526305"/>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Moments:</a:t>
            </a:r>
            <a:r>
              <a:rPr lang="en-US" sz="800" b="1">
                <a:ln w="0"/>
                <a:solidFill>
                  <a:schemeClr val="tx1"/>
                </a:solidFill>
              </a:rPr>
              <a:t>7.1%</a:t>
            </a:r>
          </a:p>
          <a:p>
            <a:pPr algn="ctr"/>
            <a:r>
              <a:rPr lang="en-US" sz="700">
                <a:ln w="0"/>
                <a:solidFill>
                  <a:schemeClr val="tx1"/>
                </a:solidFill>
              </a:rPr>
              <a:t>Aruba: 147 unique clicks</a:t>
            </a:r>
          </a:p>
          <a:p>
            <a:pPr algn="ctr"/>
            <a:r>
              <a:rPr lang="en-US" sz="700">
                <a:ln w="0"/>
                <a:solidFill>
                  <a:schemeClr val="tx1"/>
                </a:solidFill>
              </a:rPr>
              <a:t>Tennis: 115 unique clicks</a:t>
            </a:r>
          </a:p>
        </p:txBody>
      </p:sp>
      <p:sp>
        <p:nvSpPr>
          <p:cNvPr id="24" name="Rectangle: Rounded Corners 23">
            <a:extLst>
              <a:ext uri="{FF2B5EF4-FFF2-40B4-BE49-F238E27FC236}">
                <a16:creationId xmlns:a16="http://schemas.microsoft.com/office/drawing/2014/main" id="{16715F3E-701F-2F87-BA7E-6903F634209A}"/>
              </a:ext>
            </a:extLst>
          </p:cNvPr>
          <p:cNvSpPr/>
          <p:nvPr/>
        </p:nvSpPr>
        <p:spPr>
          <a:xfrm>
            <a:off x="5221022" y="3255353"/>
            <a:ext cx="1342163" cy="437303"/>
          </a:xfrm>
          <a:prstGeom prst="roundRect">
            <a:avLst/>
          </a:prstGeom>
          <a:solidFill>
            <a:schemeClr val="bg1">
              <a:lumMod val="95000"/>
            </a:schemeClr>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RAPPI: </a:t>
            </a:r>
            <a:r>
              <a:rPr lang="en-US" sz="800" b="1">
                <a:ln w="0"/>
                <a:solidFill>
                  <a:schemeClr val="tx1"/>
                </a:solidFill>
              </a:rPr>
              <a:t>2.8%</a:t>
            </a:r>
          </a:p>
          <a:p>
            <a:pPr algn="ctr"/>
            <a:r>
              <a:rPr lang="en-US" sz="700">
                <a:ln w="0"/>
                <a:solidFill>
                  <a:schemeClr val="tx1"/>
                </a:solidFill>
              </a:rPr>
              <a:t>Columbia: 65 unique clicks</a:t>
            </a:r>
          </a:p>
          <a:p>
            <a:pPr algn="ctr"/>
            <a:r>
              <a:rPr lang="en-US" sz="700">
                <a:ln w="0"/>
                <a:solidFill>
                  <a:schemeClr val="tx1"/>
                </a:solidFill>
              </a:rPr>
              <a:t>Mexico: 180 unique clicks</a:t>
            </a:r>
          </a:p>
        </p:txBody>
      </p:sp>
      <p:sp>
        <p:nvSpPr>
          <p:cNvPr id="32" name="Oval 31">
            <a:extLst>
              <a:ext uri="{FF2B5EF4-FFF2-40B4-BE49-F238E27FC236}">
                <a16:creationId xmlns:a16="http://schemas.microsoft.com/office/drawing/2014/main" id="{2B82AAB2-FEFB-6C57-290A-FFE8826E65DB}"/>
              </a:ext>
            </a:extLst>
          </p:cNvPr>
          <p:cNvSpPr/>
          <p:nvPr/>
        </p:nvSpPr>
        <p:spPr>
          <a:xfrm>
            <a:off x="8803236" y="3125678"/>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sp>
        <p:nvSpPr>
          <p:cNvPr id="30" name="Oval 29">
            <a:extLst>
              <a:ext uri="{FF2B5EF4-FFF2-40B4-BE49-F238E27FC236}">
                <a16:creationId xmlns:a16="http://schemas.microsoft.com/office/drawing/2014/main" id="{4BAA5F29-372A-08D1-0694-E8FB07800FB0}"/>
              </a:ext>
            </a:extLst>
          </p:cNvPr>
          <p:cNvSpPr/>
          <p:nvPr/>
        </p:nvSpPr>
        <p:spPr>
          <a:xfrm>
            <a:off x="5443504" y="4228578"/>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Tree>
    <p:extLst>
      <p:ext uri="{BB962C8B-B14F-4D97-AF65-F5344CB8AC3E}">
        <p14:creationId xmlns:p14="http://schemas.microsoft.com/office/powerpoint/2010/main" val="351308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Regional Email Campaign: </a:t>
            </a:r>
            <a:r>
              <a:rPr lang="en-US" altLang="en-US" b="1"/>
              <a:t>Project Silk</a:t>
            </a:r>
            <a:endParaRPr lang="en-US" b="1">
              <a:latin typeface="Times New Roman"/>
              <a:cs typeface="Times New Roman"/>
            </a:endParaRPr>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17</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118816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p:txBody>
          <a:bodyPr/>
          <a:lstStyle/>
          <a:p>
            <a:pPr>
              <a:defRPr/>
            </a:pPr>
            <a:fld id="{715B0AD5-9FA0-A94F-82FE-4CE4E1FBE6E3}" type="slidenum">
              <a:rPr lang="en-US" smtClean="0"/>
              <a:pPr>
                <a:defRPr/>
              </a:pPr>
              <a:t>18</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EA6BDC7E-973A-925C-0E70-6686476D3254}"/>
              </a:ext>
            </a:extLst>
          </p:cNvPr>
          <p:cNvSpPr txBox="1">
            <a:spLocks/>
          </p:cNvSpPr>
          <p:nvPr/>
        </p:nvSpPr>
        <p:spPr bwMode="auto">
          <a:xfrm>
            <a:off x="375294" y="142549"/>
            <a:ext cx="3978981" cy="7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CALA Project Silk: </a:t>
            </a:r>
          </a:p>
          <a:p>
            <a:r>
              <a:rPr lang="en-US">
                <a:solidFill>
                  <a:schemeClr val="tx1"/>
                </a:solidFill>
                <a:latin typeface="Times New Roman"/>
                <a:cs typeface="Times New Roman"/>
              </a:rPr>
              <a:t>Creative Highlights</a:t>
            </a:r>
            <a:endParaRPr lang="en-US">
              <a:solidFill>
                <a:schemeClr val="tx1"/>
              </a:solidFill>
            </a:endParaRPr>
          </a:p>
        </p:txBody>
      </p:sp>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404909" y="870921"/>
            <a:ext cx="1053673" cy="2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solidFill>
                  <a:schemeClr val="tx1"/>
                </a:solidFill>
              </a:rPr>
              <a:t>January 2024</a:t>
            </a:r>
          </a:p>
        </p:txBody>
      </p:sp>
      <p:sp>
        <p:nvSpPr>
          <p:cNvPr id="3" name="TextBox 2">
            <a:extLst>
              <a:ext uri="{FF2B5EF4-FFF2-40B4-BE49-F238E27FC236}">
                <a16:creationId xmlns:a16="http://schemas.microsoft.com/office/drawing/2014/main" id="{42638345-A8C1-A496-866D-E710558A82AC}"/>
              </a:ext>
            </a:extLst>
          </p:cNvPr>
          <p:cNvSpPr txBox="1"/>
          <p:nvPr/>
        </p:nvSpPr>
        <p:spPr>
          <a:xfrm>
            <a:off x="404909" y="1342582"/>
            <a:ext cx="4517288" cy="1631216"/>
          </a:xfrm>
          <a:prstGeom prst="rect">
            <a:avLst/>
          </a:prstGeom>
          <a:solidFill>
            <a:schemeClr val="bg2"/>
          </a:solidFill>
        </p:spPr>
        <p:txBody>
          <a:bodyPr wrap="square" rtlCol="0">
            <a:spAutoFit/>
          </a:bodyPr>
          <a:lstStyle/>
          <a:p>
            <a:endParaRPr lang="en-US" sz="800" b="1">
              <a:highlight>
                <a:srgbClr val="FFFF00"/>
              </a:highlight>
              <a:latin typeface="+mn-lt"/>
            </a:endParaRPr>
          </a:p>
          <a:p>
            <a:r>
              <a:rPr lang="en-US" sz="1200" b="1">
                <a:latin typeface="+mn-lt"/>
              </a:rPr>
              <a:t>Deployment Date:</a:t>
            </a:r>
            <a:r>
              <a:rPr lang="en-US" sz="1200">
                <a:latin typeface="+mn-lt"/>
              </a:rPr>
              <a:t> January 22</a:t>
            </a:r>
            <a:r>
              <a:rPr lang="en-US" sz="1200" baseline="30000">
                <a:latin typeface="+mn-lt"/>
              </a:rPr>
              <a:t>nd</a:t>
            </a:r>
            <a:r>
              <a:rPr lang="en-US" sz="1200">
                <a:latin typeface="+mn-lt"/>
              </a:rPr>
              <a:t>, 2024</a:t>
            </a:r>
          </a:p>
          <a:p>
            <a:endParaRPr lang="en-US" sz="1200">
              <a:highlight>
                <a:srgbClr val="FFFF00"/>
              </a:highlight>
              <a:latin typeface="+mn-lt"/>
            </a:endParaRPr>
          </a:p>
          <a:p>
            <a:r>
              <a:rPr lang="en-US" sz="1200" b="1">
                <a:latin typeface="+mn-lt"/>
              </a:rPr>
              <a:t>Subject Line: </a:t>
            </a:r>
            <a:r>
              <a:rPr lang="es-ES" sz="1200">
                <a:latin typeface="+mn-lt"/>
              </a:rPr>
              <a:t>Acumula y Canjea tus Puntos Marriott </a:t>
            </a:r>
            <a:r>
              <a:rPr lang="es-ES" sz="1200" err="1">
                <a:latin typeface="+mn-lt"/>
              </a:rPr>
              <a:t>Bonvoy</a:t>
            </a:r>
            <a:r>
              <a:rPr lang="es-ES" sz="1200">
                <a:latin typeface="+mn-lt"/>
              </a:rPr>
              <a:t> en los Mejores Bares y Restaurantes de México</a:t>
            </a:r>
          </a:p>
          <a:p>
            <a:endParaRPr lang="es-ES" sz="1200">
              <a:latin typeface="+mn-lt"/>
            </a:endParaRPr>
          </a:p>
          <a:p>
            <a:r>
              <a:rPr lang="es-ES" sz="1200" b="1" i="1" err="1">
                <a:latin typeface="+mn-lt"/>
              </a:rPr>
              <a:t>Subject</a:t>
            </a:r>
            <a:r>
              <a:rPr lang="es-ES" sz="1200" b="1" i="1">
                <a:latin typeface="+mn-lt"/>
              </a:rPr>
              <a:t> Line (English): </a:t>
            </a:r>
            <a:r>
              <a:rPr lang="es-ES" sz="1200" i="1" err="1">
                <a:latin typeface="+mn-lt"/>
              </a:rPr>
              <a:t>Accumulate</a:t>
            </a:r>
            <a:r>
              <a:rPr lang="es-ES" sz="1200" i="1">
                <a:latin typeface="+mn-lt"/>
              </a:rPr>
              <a:t> and </a:t>
            </a:r>
            <a:r>
              <a:rPr lang="es-ES" sz="1200" i="1" err="1">
                <a:latin typeface="+mn-lt"/>
              </a:rPr>
              <a:t>Redeem</a:t>
            </a:r>
            <a:r>
              <a:rPr lang="es-ES" sz="1200" i="1">
                <a:latin typeface="+mn-lt"/>
              </a:rPr>
              <a:t> </a:t>
            </a:r>
            <a:r>
              <a:rPr lang="es-ES" sz="1200" i="1" err="1">
                <a:latin typeface="+mn-lt"/>
              </a:rPr>
              <a:t>your</a:t>
            </a:r>
            <a:r>
              <a:rPr lang="es-ES" sz="1200" i="1">
                <a:latin typeface="+mn-lt"/>
              </a:rPr>
              <a:t> Marriott </a:t>
            </a:r>
            <a:r>
              <a:rPr lang="es-ES" sz="1200" i="1" err="1">
                <a:latin typeface="+mn-lt"/>
              </a:rPr>
              <a:t>Bonvoy</a:t>
            </a:r>
            <a:r>
              <a:rPr lang="es-ES" sz="1200" i="1">
                <a:latin typeface="+mn-lt"/>
              </a:rPr>
              <a:t> </a:t>
            </a:r>
            <a:r>
              <a:rPr lang="es-ES" sz="1200" i="1" err="1">
                <a:latin typeface="+mn-lt"/>
              </a:rPr>
              <a:t>Points</a:t>
            </a:r>
            <a:r>
              <a:rPr lang="es-ES" sz="1200" i="1">
                <a:latin typeface="+mn-lt"/>
              </a:rPr>
              <a:t> in </a:t>
            </a:r>
            <a:r>
              <a:rPr lang="es-ES" sz="1200" i="1" err="1">
                <a:latin typeface="+mn-lt"/>
              </a:rPr>
              <a:t>the</a:t>
            </a:r>
            <a:r>
              <a:rPr lang="es-ES" sz="1200" i="1">
                <a:latin typeface="+mn-lt"/>
              </a:rPr>
              <a:t> </a:t>
            </a:r>
            <a:r>
              <a:rPr lang="es-ES" sz="1200" i="1" err="1">
                <a:latin typeface="+mn-lt"/>
              </a:rPr>
              <a:t>Best</a:t>
            </a:r>
            <a:r>
              <a:rPr lang="es-ES" sz="1200" i="1">
                <a:latin typeface="+mn-lt"/>
              </a:rPr>
              <a:t> </a:t>
            </a:r>
            <a:r>
              <a:rPr lang="es-ES" sz="1200" i="1" err="1">
                <a:latin typeface="+mn-lt"/>
              </a:rPr>
              <a:t>Bars</a:t>
            </a:r>
            <a:r>
              <a:rPr lang="es-ES" sz="1200" i="1">
                <a:latin typeface="+mn-lt"/>
              </a:rPr>
              <a:t> and Restaurants in </a:t>
            </a:r>
            <a:r>
              <a:rPr lang="es-ES" sz="1200" i="1" err="1">
                <a:latin typeface="+mn-lt"/>
              </a:rPr>
              <a:t>Mexico</a:t>
            </a:r>
            <a:endParaRPr lang="es-ES" sz="1200" i="1">
              <a:latin typeface="+mn-lt"/>
            </a:endParaRPr>
          </a:p>
          <a:p>
            <a:endParaRPr lang="en-US" sz="800">
              <a:highlight>
                <a:srgbClr val="FFFF00"/>
              </a:highlight>
              <a:latin typeface="+mn-lt"/>
            </a:endParaRPr>
          </a:p>
        </p:txBody>
      </p:sp>
      <p:sp>
        <p:nvSpPr>
          <p:cNvPr id="8" name="TextBox 7">
            <a:extLst>
              <a:ext uri="{FF2B5EF4-FFF2-40B4-BE49-F238E27FC236}">
                <a16:creationId xmlns:a16="http://schemas.microsoft.com/office/drawing/2014/main" id="{2F8AC1DB-7148-A6D7-093C-6F8EB89C8DFE}"/>
              </a:ext>
            </a:extLst>
          </p:cNvPr>
          <p:cNvSpPr txBox="1"/>
          <p:nvPr/>
        </p:nvSpPr>
        <p:spPr>
          <a:xfrm>
            <a:off x="5473874" y="449983"/>
            <a:ext cx="3677705" cy="338554"/>
          </a:xfrm>
          <a:prstGeom prst="rect">
            <a:avLst/>
          </a:prstGeom>
          <a:solidFill>
            <a:schemeClr val="accent3"/>
          </a:solidFill>
        </p:spPr>
        <p:txBody>
          <a:bodyPr wrap="square" rtlCol="0">
            <a:spAutoFit/>
          </a:bodyPr>
          <a:lstStyle/>
          <a:p>
            <a:pPr algn="r"/>
            <a:r>
              <a:rPr lang="en-US" sz="800" i="1">
                <a:latin typeface="+mn-lt"/>
              </a:rPr>
              <a:t>Member, Mexico,</a:t>
            </a:r>
          </a:p>
          <a:p>
            <a:pPr algn="r"/>
            <a:r>
              <a:rPr lang="en-US" sz="800" i="1">
                <a:latin typeface="+mn-lt"/>
              </a:rPr>
              <a:t>Spanish</a:t>
            </a:r>
          </a:p>
        </p:txBody>
      </p:sp>
      <p:pic>
        <p:nvPicPr>
          <p:cNvPr id="14" name="Picture 13">
            <a:extLst>
              <a:ext uri="{FF2B5EF4-FFF2-40B4-BE49-F238E27FC236}">
                <a16:creationId xmlns:a16="http://schemas.microsoft.com/office/drawing/2014/main" id="{4E534405-3D86-CB7F-D0DE-468759F9AC0B}"/>
              </a:ext>
            </a:extLst>
          </p:cNvPr>
          <p:cNvPicPr>
            <a:picLocks noChangeAspect="1"/>
          </p:cNvPicPr>
          <p:nvPr/>
        </p:nvPicPr>
        <p:blipFill rotWithShape="1">
          <a:blip r:embed="rId4"/>
          <a:srcRect b="45731"/>
          <a:stretch/>
        </p:blipFill>
        <p:spPr>
          <a:xfrm>
            <a:off x="5587533" y="482823"/>
            <a:ext cx="1435493" cy="4239660"/>
          </a:xfrm>
          <a:prstGeom prst="rect">
            <a:avLst/>
          </a:prstGeom>
          <a:ln w="3175">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D539993-055B-48CE-8D15-53D5FBA5DC1A}"/>
              </a:ext>
            </a:extLst>
          </p:cNvPr>
          <p:cNvPicPr>
            <a:picLocks noChangeAspect="1"/>
          </p:cNvPicPr>
          <p:nvPr/>
        </p:nvPicPr>
        <p:blipFill rotWithShape="1">
          <a:blip r:embed="rId4"/>
          <a:srcRect t="54422" b="3342"/>
          <a:stretch/>
        </p:blipFill>
        <p:spPr>
          <a:xfrm>
            <a:off x="7101281" y="870920"/>
            <a:ext cx="1539946" cy="3539698"/>
          </a:xfrm>
          <a:prstGeom prst="rect">
            <a:avLst/>
          </a:prstGeom>
          <a:ln w="3175">
            <a:solidFill>
              <a:schemeClr val="tx1"/>
            </a:solid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A971CC2-5459-4397-A431-D51229B241CD}"/>
              </a:ext>
            </a:extLst>
          </p:cNvPr>
          <p:cNvSpPr txBox="1"/>
          <p:nvPr/>
        </p:nvSpPr>
        <p:spPr>
          <a:xfrm>
            <a:off x="404909" y="3287694"/>
            <a:ext cx="4812563" cy="98488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a:latin typeface="+mn-lt"/>
              </a:rPr>
              <a:t>Leon, Cancun, Mexico City and Veracruz destinations highlighted.</a:t>
            </a:r>
          </a:p>
          <a:p>
            <a:pPr marL="171450" indent="-171450">
              <a:spcAft>
                <a:spcPts val="600"/>
              </a:spcAft>
              <a:buFont typeface="Arial" panose="020B0604020202020204" pitchFamily="34" charset="0"/>
              <a:buChar char="•"/>
            </a:pPr>
            <a:r>
              <a:rPr lang="en-US" sz="1200">
                <a:latin typeface="+mn-lt"/>
              </a:rPr>
              <a:t>Participating Project Silk Program restaurants featured within destinations highlighted above, to drive regional point activation.</a:t>
            </a:r>
          </a:p>
          <a:p>
            <a:pPr marL="171450" indent="-171450">
              <a:spcAft>
                <a:spcPts val="600"/>
              </a:spcAft>
              <a:buFont typeface="Arial" panose="020B0604020202020204" pitchFamily="34" charset="0"/>
              <a:buChar char="•"/>
            </a:pPr>
            <a:r>
              <a:rPr lang="en-US" sz="1200">
                <a:latin typeface="+mn-lt"/>
              </a:rPr>
              <a:t>Social Media F&amp;B Influencers module linking out to Instagram.   </a:t>
            </a:r>
          </a:p>
        </p:txBody>
      </p:sp>
      <p:pic>
        <p:nvPicPr>
          <p:cNvPr id="26" name="Picture 25" descr="A person holding a spoon in a bowl&#10;&#10;Description automatically generated">
            <a:extLst>
              <a:ext uri="{FF2B5EF4-FFF2-40B4-BE49-F238E27FC236}">
                <a16:creationId xmlns:a16="http://schemas.microsoft.com/office/drawing/2014/main" id="{D66D30E9-03E5-85CC-64C8-84934BAD9E1D}"/>
              </a:ext>
            </a:extLst>
          </p:cNvPr>
          <p:cNvPicPr>
            <a:picLocks noChangeAspect="1"/>
          </p:cNvPicPr>
          <p:nvPr/>
        </p:nvPicPr>
        <p:blipFill>
          <a:blip r:embed="rId5"/>
          <a:stretch>
            <a:fillRect/>
          </a:stretch>
        </p:blipFill>
        <p:spPr>
          <a:xfrm>
            <a:off x="7951514" y="3877399"/>
            <a:ext cx="939936" cy="836543"/>
          </a:xfrm>
          <a:prstGeom prst="rect">
            <a:avLst/>
          </a:prstGeom>
          <a:ln>
            <a:noFill/>
          </a:ln>
          <a:effectLst>
            <a:outerShdw blurRad="292100" dist="139700" dir="2700000" algn="tl" rotWithShape="0">
              <a:srgbClr val="333333">
                <a:alpha val="65000"/>
              </a:srgbClr>
            </a:outerShdw>
          </a:effectLst>
        </p:spPr>
      </p:pic>
      <p:sp>
        <p:nvSpPr>
          <p:cNvPr id="28" name="Arrow: Down 27">
            <a:extLst>
              <a:ext uri="{FF2B5EF4-FFF2-40B4-BE49-F238E27FC236}">
                <a16:creationId xmlns:a16="http://schemas.microsoft.com/office/drawing/2014/main" id="{56E9C13E-5552-C09C-0DAA-D332FC5F2AAF}"/>
              </a:ext>
            </a:extLst>
          </p:cNvPr>
          <p:cNvSpPr/>
          <p:nvPr/>
        </p:nvSpPr>
        <p:spPr>
          <a:xfrm rot="18932310">
            <a:off x="7716276" y="4375957"/>
            <a:ext cx="130521" cy="1611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47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p:txBody>
          <a:bodyPr/>
          <a:lstStyle/>
          <a:p>
            <a:pPr>
              <a:defRPr/>
            </a:pPr>
            <a:fld id="{715B0AD5-9FA0-A94F-82FE-4CE4E1FBE6E3}" type="slidenum">
              <a:rPr lang="en-US" smtClean="0"/>
              <a:pPr>
                <a:defRPr/>
              </a:pPr>
              <a:t>19</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EA6BDC7E-973A-925C-0E70-6686476D3254}"/>
              </a:ext>
            </a:extLst>
          </p:cNvPr>
          <p:cNvSpPr txBox="1">
            <a:spLocks/>
          </p:cNvSpPr>
          <p:nvPr/>
        </p:nvSpPr>
        <p:spPr bwMode="auto">
          <a:xfrm>
            <a:off x="375294" y="142549"/>
            <a:ext cx="3978981" cy="7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CALA Project Silk: </a:t>
            </a:r>
          </a:p>
          <a:p>
            <a:r>
              <a:rPr lang="en-US">
                <a:solidFill>
                  <a:schemeClr val="tx1"/>
                </a:solidFill>
                <a:latin typeface="Times New Roman"/>
                <a:cs typeface="Times New Roman"/>
              </a:rPr>
              <a:t>Content Performance</a:t>
            </a:r>
            <a:endParaRPr lang="en-US">
              <a:solidFill>
                <a:schemeClr val="tx1"/>
              </a:solidFill>
            </a:endParaRPr>
          </a:p>
        </p:txBody>
      </p:sp>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404909" y="870921"/>
            <a:ext cx="1053673" cy="2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solidFill>
                  <a:schemeClr val="tx1"/>
                </a:solidFill>
              </a:rPr>
              <a:t>January 2024</a:t>
            </a:r>
          </a:p>
        </p:txBody>
      </p:sp>
      <p:sp>
        <p:nvSpPr>
          <p:cNvPr id="8" name="TextBox 7">
            <a:extLst>
              <a:ext uri="{FF2B5EF4-FFF2-40B4-BE49-F238E27FC236}">
                <a16:creationId xmlns:a16="http://schemas.microsoft.com/office/drawing/2014/main" id="{2F8AC1DB-7148-A6D7-093C-6F8EB89C8DFE}"/>
              </a:ext>
            </a:extLst>
          </p:cNvPr>
          <p:cNvSpPr txBox="1"/>
          <p:nvPr/>
        </p:nvSpPr>
        <p:spPr>
          <a:xfrm>
            <a:off x="5473874" y="449983"/>
            <a:ext cx="3677705" cy="338554"/>
          </a:xfrm>
          <a:prstGeom prst="rect">
            <a:avLst/>
          </a:prstGeom>
          <a:solidFill>
            <a:schemeClr val="accent3"/>
          </a:solidFill>
        </p:spPr>
        <p:txBody>
          <a:bodyPr wrap="square" rtlCol="0">
            <a:spAutoFit/>
          </a:bodyPr>
          <a:lstStyle/>
          <a:p>
            <a:pPr algn="r"/>
            <a:r>
              <a:rPr lang="en-US" sz="800" i="1">
                <a:latin typeface="+mn-lt"/>
              </a:rPr>
              <a:t>Member, Mexico,</a:t>
            </a:r>
          </a:p>
          <a:p>
            <a:pPr algn="r"/>
            <a:r>
              <a:rPr lang="en-US" sz="800" i="1">
                <a:latin typeface="+mn-lt"/>
              </a:rPr>
              <a:t>Spanish</a:t>
            </a:r>
          </a:p>
        </p:txBody>
      </p:sp>
      <p:pic>
        <p:nvPicPr>
          <p:cNvPr id="14" name="Picture 13">
            <a:extLst>
              <a:ext uri="{FF2B5EF4-FFF2-40B4-BE49-F238E27FC236}">
                <a16:creationId xmlns:a16="http://schemas.microsoft.com/office/drawing/2014/main" id="{4E534405-3D86-CB7F-D0DE-468759F9AC0B}"/>
              </a:ext>
            </a:extLst>
          </p:cNvPr>
          <p:cNvPicPr>
            <a:picLocks noChangeAspect="1"/>
          </p:cNvPicPr>
          <p:nvPr/>
        </p:nvPicPr>
        <p:blipFill rotWithShape="1">
          <a:blip r:embed="rId4"/>
          <a:srcRect b="45731"/>
          <a:stretch/>
        </p:blipFill>
        <p:spPr>
          <a:xfrm>
            <a:off x="5587533" y="482823"/>
            <a:ext cx="1435493" cy="4239660"/>
          </a:xfrm>
          <a:prstGeom prst="rect">
            <a:avLst/>
          </a:prstGeom>
          <a:ln w="3175">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D539993-055B-48CE-8D15-53D5FBA5DC1A}"/>
              </a:ext>
            </a:extLst>
          </p:cNvPr>
          <p:cNvPicPr>
            <a:picLocks noChangeAspect="1"/>
          </p:cNvPicPr>
          <p:nvPr/>
        </p:nvPicPr>
        <p:blipFill rotWithShape="1">
          <a:blip r:embed="rId4"/>
          <a:srcRect t="54422" b="3342"/>
          <a:stretch/>
        </p:blipFill>
        <p:spPr>
          <a:xfrm>
            <a:off x="7101281" y="870920"/>
            <a:ext cx="1539946" cy="3539698"/>
          </a:xfrm>
          <a:prstGeom prst="rect">
            <a:avLst/>
          </a:prstGeom>
          <a:ln w="31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0766980-2D2C-818D-94B6-CE96A85F1F1F}"/>
              </a:ext>
            </a:extLst>
          </p:cNvPr>
          <p:cNvPicPr>
            <a:picLocks noChangeAspect="1"/>
          </p:cNvPicPr>
          <p:nvPr/>
        </p:nvPicPr>
        <p:blipFill rotWithShape="1">
          <a:blip r:embed="rId5"/>
          <a:srcRect l="8837" t="4119" r="8200" b="3182"/>
          <a:stretch/>
        </p:blipFill>
        <p:spPr>
          <a:xfrm>
            <a:off x="1184969" y="2678075"/>
            <a:ext cx="3169306" cy="2128523"/>
          </a:xfrm>
          <a:prstGeom prst="rect">
            <a:avLst/>
          </a:prstGeom>
        </p:spPr>
      </p:pic>
      <p:sp>
        <p:nvSpPr>
          <p:cNvPr id="6" name="Oval 5">
            <a:extLst>
              <a:ext uri="{FF2B5EF4-FFF2-40B4-BE49-F238E27FC236}">
                <a16:creationId xmlns:a16="http://schemas.microsoft.com/office/drawing/2014/main" id="{05599108-8D41-E9C1-07FC-B0FB36BFA4EB}"/>
              </a:ext>
            </a:extLst>
          </p:cNvPr>
          <p:cNvSpPr/>
          <p:nvPr/>
        </p:nvSpPr>
        <p:spPr>
          <a:xfrm>
            <a:off x="5473874" y="2465424"/>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
        <p:nvSpPr>
          <p:cNvPr id="11" name="Oval 10">
            <a:extLst>
              <a:ext uri="{FF2B5EF4-FFF2-40B4-BE49-F238E27FC236}">
                <a16:creationId xmlns:a16="http://schemas.microsoft.com/office/drawing/2014/main" id="{653D0785-1EB4-444D-0EC5-F895177130E1}"/>
              </a:ext>
            </a:extLst>
          </p:cNvPr>
          <p:cNvSpPr/>
          <p:nvPr/>
        </p:nvSpPr>
        <p:spPr>
          <a:xfrm>
            <a:off x="8531356" y="911170"/>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12" name="Oval 11">
            <a:extLst>
              <a:ext uri="{FF2B5EF4-FFF2-40B4-BE49-F238E27FC236}">
                <a16:creationId xmlns:a16="http://schemas.microsoft.com/office/drawing/2014/main" id="{E5587C45-4BE5-5F52-E6E1-5DDC3C913A9A}"/>
              </a:ext>
            </a:extLst>
          </p:cNvPr>
          <p:cNvSpPr/>
          <p:nvPr/>
        </p:nvSpPr>
        <p:spPr>
          <a:xfrm>
            <a:off x="8531356" y="2341299"/>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sp>
        <p:nvSpPr>
          <p:cNvPr id="13" name="TextBox 12">
            <a:extLst>
              <a:ext uri="{FF2B5EF4-FFF2-40B4-BE49-F238E27FC236}">
                <a16:creationId xmlns:a16="http://schemas.microsoft.com/office/drawing/2014/main" id="{CE3CF68D-8065-F872-476D-6D9DCDE08DA1}"/>
              </a:ext>
            </a:extLst>
          </p:cNvPr>
          <p:cNvSpPr txBox="1"/>
          <p:nvPr/>
        </p:nvSpPr>
        <p:spPr>
          <a:xfrm>
            <a:off x="404909" y="1207969"/>
            <a:ext cx="4808441" cy="127727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a:latin typeface="+mn-lt"/>
              </a:rPr>
              <a:t>Featured Destinations module continues to obtain the largest percent of unique clicks. +0.8 pts. increase in CTR MoM. </a:t>
            </a:r>
          </a:p>
          <a:p>
            <a:pPr marL="171450" indent="-171450">
              <a:spcAft>
                <a:spcPts val="600"/>
              </a:spcAft>
              <a:buFont typeface="Arial" panose="020B0604020202020204" pitchFamily="34" charset="0"/>
              <a:buChar char="•"/>
            </a:pPr>
            <a:r>
              <a:rPr lang="en-US" sz="1200">
                <a:latin typeface="+mn-lt"/>
              </a:rPr>
              <a:t>Spike in CTR attributed to increase click engagement within each of the top 3 modules. Cancun and Leon, newer destinations rotated into featured destinations module, and continues header/footer engagement (13-18%, 3-month average).    </a:t>
            </a:r>
          </a:p>
        </p:txBody>
      </p:sp>
    </p:spTree>
    <p:extLst>
      <p:ext uri="{BB962C8B-B14F-4D97-AF65-F5344CB8AC3E}">
        <p14:creationId xmlns:p14="http://schemas.microsoft.com/office/powerpoint/2010/main" val="856113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933248FA-16C0-024E-8529-9378E2F1AA93}"/>
              </a:ext>
            </a:extLst>
          </p:cNvPr>
          <p:cNvPicPr>
            <a:picLocks noChangeAspect="1"/>
          </p:cNvPicPr>
          <p:nvPr/>
        </p:nvPicPr>
        <p:blipFill>
          <a:blip r:embed="rId2"/>
          <a:stretch>
            <a:fillRect/>
          </a:stretch>
        </p:blipFill>
        <p:spPr>
          <a:xfrm>
            <a:off x="214701" y="4667190"/>
            <a:ext cx="271534" cy="270509"/>
          </a:xfrm>
          <a:prstGeom prst="rect">
            <a:avLst/>
          </a:prstGeom>
        </p:spPr>
      </p:pic>
      <p:sp>
        <p:nvSpPr>
          <p:cNvPr id="7" name="Text Placeholder 1">
            <a:extLst>
              <a:ext uri="{FF2B5EF4-FFF2-40B4-BE49-F238E27FC236}">
                <a16:creationId xmlns:a16="http://schemas.microsoft.com/office/drawing/2014/main" id="{3F7EF306-D954-4B3E-BF9C-B8C0D4515B3B}"/>
              </a:ext>
            </a:extLst>
          </p:cNvPr>
          <p:cNvSpPr>
            <a:spLocks noGrp="1"/>
          </p:cNvSpPr>
          <p:nvPr>
            <p:ph type="body" sz="quarter" idx="11"/>
          </p:nvPr>
        </p:nvSpPr>
        <p:spPr>
          <a:xfrm>
            <a:off x="5302801" y="1629946"/>
            <a:ext cx="3011046" cy="2564606"/>
          </a:xfrm>
        </p:spPr>
        <p:txBody>
          <a:bodyPr>
            <a:normAutofit/>
          </a:bodyPr>
          <a:lstStyle/>
          <a:p>
            <a:pPr marL="228600" indent="-228600" algn="l">
              <a:buFont typeface="+mj-lt"/>
              <a:buAutoNum type="arabicPeriod"/>
            </a:pPr>
            <a:r>
              <a:rPr lang="en-US" sz="1400">
                <a:latin typeface="Times New Roman"/>
                <a:cs typeface="Times New Roman"/>
              </a:rPr>
              <a:t>Performance Summary</a:t>
            </a:r>
          </a:p>
          <a:p>
            <a:pPr marL="228600" indent="-228600" algn="l">
              <a:buFont typeface="+mj-lt"/>
              <a:buAutoNum type="arabicPeriod"/>
            </a:pPr>
            <a:r>
              <a:rPr lang="en-US" sz="1400">
                <a:latin typeface="Times New Roman"/>
                <a:cs typeface="Times New Roman"/>
              </a:rPr>
              <a:t>Campaign Engagement</a:t>
            </a:r>
          </a:p>
          <a:p>
            <a:pPr marL="582930" lvl="1" indent="-171450"/>
            <a:r>
              <a:rPr lang="en-US" sz="1100">
                <a:latin typeface="Times New Roman"/>
                <a:cs typeface="Times New Roman"/>
              </a:rPr>
              <a:t>Destination Solo</a:t>
            </a:r>
          </a:p>
          <a:p>
            <a:pPr marL="582930" lvl="1" indent="-171450"/>
            <a:r>
              <a:rPr lang="en-US" sz="1100">
                <a:latin typeface="Times New Roman"/>
                <a:cs typeface="Times New Roman"/>
              </a:rPr>
              <a:t>Global Local Campaigns</a:t>
            </a:r>
          </a:p>
          <a:p>
            <a:pPr marL="582930" lvl="1" indent="-171450"/>
            <a:r>
              <a:rPr lang="en-US" sz="1100">
                <a:latin typeface="Times New Roman"/>
                <a:cs typeface="Times New Roman"/>
              </a:rPr>
              <a:t>METT</a:t>
            </a:r>
            <a:endParaRPr lang="en-US" sz="1400">
              <a:latin typeface="Times New Roman"/>
              <a:cs typeface="Times New Roman"/>
            </a:endParaRPr>
          </a:p>
          <a:p>
            <a:pPr marL="342900" indent="-342900" algn="l">
              <a:buFont typeface="+mj-lt"/>
              <a:buAutoNum type="arabicPeriod" startAt="3"/>
            </a:pPr>
            <a:r>
              <a:rPr lang="en-US" sz="1400">
                <a:latin typeface="Times New Roman"/>
                <a:cs typeface="Times New Roman"/>
              </a:rPr>
              <a:t>Testing &amp; Optimization</a:t>
            </a:r>
          </a:p>
          <a:p>
            <a:pPr marL="342900" indent="-342900" algn="l">
              <a:buFont typeface="+mj-lt"/>
              <a:buAutoNum type="arabicPeriod" startAt="3"/>
            </a:pPr>
            <a:r>
              <a:rPr lang="en-US" sz="1400">
                <a:latin typeface="Times New Roman"/>
                <a:cs typeface="Times New Roman"/>
              </a:rPr>
              <a:t>Actionable Insights </a:t>
            </a:r>
            <a:endParaRPr lang="en-US"/>
          </a:p>
        </p:txBody>
      </p:sp>
      <p:sp>
        <p:nvSpPr>
          <p:cNvPr id="9" name="Title 2">
            <a:extLst>
              <a:ext uri="{FF2B5EF4-FFF2-40B4-BE49-F238E27FC236}">
                <a16:creationId xmlns:a16="http://schemas.microsoft.com/office/drawing/2014/main" id="{E3C3A6FC-DDF6-4CD1-8045-7E03658DF964}"/>
              </a:ext>
            </a:extLst>
          </p:cNvPr>
          <p:cNvSpPr>
            <a:spLocks noGrp="1"/>
          </p:cNvSpPr>
          <p:nvPr>
            <p:ph type="title"/>
          </p:nvPr>
        </p:nvSpPr>
        <p:spPr>
          <a:xfrm>
            <a:off x="5302801" y="954614"/>
            <a:ext cx="3525610" cy="386509"/>
          </a:xfrm>
        </p:spPr>
        <p:txBody>
          <a:bodyPr/>
          <a:lstStyle/>
          <a:p>
            <a:pPr algn="l"/>
            <a:r>
              <a:rPr lang="en-US">
                <a:latin typeface="Times New Roman"/>
                <a:cs typeface="Times New Roman"/>
              </a:rPr>
              <a:t>Meeting Agenda</a:t>
            </a:r>
          </a:p>
        </p:txBody>
      </p:sp>
    </p:spTree>
    <p:extLst>
      <p:ext uri="{BB962C8B-B14F-4D97-AF65-F5344CB8AC3E}">
        <p14:creationId xmlns:p14="http://schemas.microsoft.com/office/powerpoint/2010/main" val="917368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44814-6BA7-4F66-B1EC-C75E96472C07}"/>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p:txBody>
          <a:bodyPr/>
          <a:lstStyle/>
          <a:p>
            <a:pPr>
              <a:defRPr/>
            </a:pPr>
            <a:fld id="{715B0AD5-9FA0-A94F-82FE-4CE4E1FBE6E3}" type="slidenum">
              <a:rPr lang="en-US" smtClean="0"/>
              <a:pPr>
                <a:defRPr/>
              </a:pPr>
              <a:t>20</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D1E0CDD6-47E8-4A20-8E09-44AC9C03018C}"/>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EA6BDC7E-973A-925C-0E70-6686476D3254}"/>
              </a:ext>
            </a:extLst>
          </p:cNvPr>
          <p:cNvSpPr txBox="1">
            <a:spLocks/>
          </p:cNvSpPr>
          <p:nvPr/>
        </p:nvSpPr>
        <p:spPr bwMode="auto">
          <a:xfrm>
            <a:off x="375294" y="142549"/>
            <a:ext cx="3978981" cy="72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CALA Project Silk: </a:t>
            </a:r>
          </a:p>
          <a:p>
            <a:r>
              <a:rPr lang="en-US">
                <a:solidFill>
                  <a:schemeClr val="tx1"/>
                </a:solidFill>
                <a:latin typeface="Times New Roman"/>
                <a:cs typeface="Times New Roman"/>
              </a:rPr>
              <a:t>Content Performance</a:t>
            </a:r>
            <a:endParaRPr lang="en-US">
              <a:solidFill>
                <a:schemeClr val="tx1"/>
              </a:solidFill>
            </a:endParaRPr>
          </a:p>
        </p:txBody>
      </p:sp>
      <p:sp>
        <p:nvSpPr>
          <p:cNvPr id="2" name="Title 2">
            <a:extLst>
              <a:ext uri="{FF2B5EF4-FFF2-40B4-BE49-F238E27FC236}">
                <a16:creationId xmlns:a16="http://schemas.microsoft.com/office/drawing/2014/main" id="{513721F3-3132-011D-F563-3D2FFB125AC0}"/>
              </a:ext>
            </a:extLst>
          </p:cNvPr>
          <p:cNvSpPr txBox="1">
            <a:spLocks/>
          </p:cNvSpPr>
          <p:nvPr/>
        </p:nvSpPr>
        <p:spPr bwMode="auto">
          <a:xfrm>
            <a:off x="404909" y="870921"/>
            <a:ext cx="1053673" cy="2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solidFill>
                  <a:schemeClr val="tx1"/>
                </a:solidFill>
              </a:rPr>
              <a:t>January 2024</a:t>
            </a:r>
          </a:p>
        </p:txBody>
      </p:sp>
      <p:sp>
        <p:nvSpPr>
          <p:cNvPr id="8" name="TextBox 7">
            <a:extLst>
              <a:ext uri="{FF2B5EF4-FFF2-40B4-BE49-F238E27FC236}">
                <a16:creationId xmlns:a16="http://schemas.microsoft.com/office/drawing/2014/main" id="{2F8AC1DB-7148-A6D7-093C-6F8EB89C8DFE}"/>
              </a:ext>
            </a:extLst>
          </p:cNvPr>
          <p:cNvSpPr txBox="1"/>
          <p:nvPr/>
        </p:nvSpPr>
        <p:spPr>
          <a:xfrm>
            <a:off x="5473874" y="449983"/>
            <a:ext cx="3677705" cy="338554"/>
          </a:xfrm>
          <a:prstGeom prst="rect">
            <a:avLst/>
          </a:prstGeom>
          <a:solidFill>
            <a:schemeClr val="accent3"/>
          </a:solidFill>
        </p:spPr>
        <p:txBody>
          <a:bodyPr wrap="square" rtlCol="0">
            <a:spAutoFit/>
          </a:bodyPr>
          <a:lstStyle/>
          <a:p>
            <a:pPr algn="r"/>
            <a:r>
              <a:rPr lang="en-US" sz="800" i="1">
                <a:latin typeface="+mn-lt"/>
              </a:rPr>
              <a:t>Member, Mexico,</a:t>
            </a:r>
          </a:p>
          <a:p>
            <a:pPr algn="r"/>
            <a:r>
              <a:rPr lang="en-US" sz="800" i="1">
                <a:latin typeface="+mn-lt"/>
              </a:rPr>
              <a:t>Spanish</a:t>
            </a:r>
          </a:p>
        </p:txBody>
      </p:sp>
      <p:pic>
        <p:nvPicPr>
          <p:cNvPr id="14" name="Picture 13">
            <a:extLst>
              <a:ext uri="{FF2B5EF4-FFF2-40B4-BE49-F238E27FC236}">
                <a16:creationId xmlns:a16="http://schemas.microsoft.com/office/drawing/2014/main" id="{4E534405-3D86-CB7F-D0DE-468759F9AC0B}"/>
              </a:ext>
            </a:extLst>
          </p:cNvPr>
          <p:cNvPicPr>
            <a:picLocks noChangeAspect="1"/>
          </p:cNvPicPr>
          <p:nvPr/>
        </p:nvPicPr>
        <p:blipFill rotWithShape="1">
          <a:blip r:embed="rId4"/>
          <a:srcRect b="45731"/>
          <a:stretch/>
        </p:blipFill>
        <p:spPr>
          <a:xfrm>
            <a:off x="5587533" y="482823"/>
            <a:ext cx="1435493" cy="4239660"/>
          </a:xfrm>
          <a:prstGeom prst="rect">
            <a:avLst/>
          </a:prstGeom>
          <a:ln w="3175">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D539993-055B-48CE-8D15-53D5FBA5DC1A}"/>
              </a:ext>
            </a:extLst>
          </p:cNvPr>
          <p:cNvPicPr>
            <a:picLocks noChangeAspect="1"/>
          </p:cNvPicPr>
          <p:nvPr/>
        </p:nvPicPr>
        <p:blipFill rotWithShape="1">
          <a:blip r:embed="rId4"/>
          <a:srcRect t="54422" b="3342"/>
          <a:stretch/>
        </p:blipFill>
        <p:spPr>
          <a:xfrm>
            <a:off x="7101281" y="870920"/>
            <a:ext cx="1539946" cy="3539698"/>
          </a:xfrm>
          <a:prstGeom prst="rect">
            <a:avLst/>
          </a:prstGeom>
          <a:ln w="3175">
            <a:solidFill>
              <a:schemeClr val="tx1"/>
            </a:solid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063A8D62-85B6-7E01-36FB-151D29EA10C2}"/>
              </a:ext>
            </a:extLst>
          </p:cNvPr>
          <p:cNvSpPr/>
          <p:nvPr/>
        </p:nvSpPr>
        <p:spPr>
          <a:xfrm>
            <a:off x="4233489" y="2640769"/>
            <a:ext cx="1474830" cy="892634"/>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800">
              <a:ln w="0"/>
              <a:solidFill>
                <a:schemeClr val="tx1"/>
              </a:solidFill>
            </a:endParaRPr>
          </a:p>
          <a:p>
            <a:pPr algn="ctr"/>
            <a:r>
              <a:rPr lang="en-US" sz="800">
                <a:ln w="0"/>
                <a:solidFill>
                  <a:schemeClr val="tx1"/>
                </a:solidFill>
              </a:rPr>
              <a:t>Destinations: </a:t>
            </a:r>
            <a:r>
              <a:rPr lang="en-US" sz="800" b="1">
                <a:ln w="0"/>
                <a:solidFill>
                  <a:schemeClr val="tx1"/>
                </a:solidFill>
              </a:rPr>
              <a:t>37.4%</a:t>
            </a:r>
          </a:p>
          <a:p>
            <a:pPr algn="ctr"/>
            <a:endParaRPr lang="en-US" sz="400">
              <a:ln w="0"/>
              <a:solidFill>
                <a:schemeClr val="tx1"/>
              </a:solidFill>
            </a:endParaRPr>
          </a:p>
          <a:p>
            <a:pPr algn="ctr"/>
            <a:r>
              <a:rPr lang="en-US" sz="700">
                <a:ln w="0"/>
                <a:solidFill>
                  <a:schemeClr val="tx1"/>
                </a:solidFill>
              </a:rPr>
              <a:t>Mexico City: 730 unique clicks</a:t>
            </a:r>
          </a:p>
          <a:p>
            <a:pPr algn="ctr"/>
            <a:r>
              <a:rPr lang="en-US" sz="700">
                <a:ln w="0"/>
                <a:solidFill>
                  <a:schemeClr val="tx1"/>
                </a:solidFill>
              </a:rPr>
              <a:t>Cancun: 409 unique clicks</a:t>
            </a:r>
          </a:p>
          <a:p>
            <a:pPr algn="ctr"/>
            <a:r>
              <a:rPr lang="en-US" sz="700">
                <a:ln w="0"/>
                <a:solidFill>
                  <a:schemeClr val="tx1"/>
                </a:solidFill>
              </a:rPr>
              <a:t>CTA: 380 unique clicks</a:t>
            </a:r>
          </a:p>
          <a:p>
            <a:pPr algn="ctr"/>
            <a:r>
              <a:rPr lang="en-US" sz="700">
                <a:ln w="0"/>
                <a:solidFill>
                  <a:schemeClr val="tx1"/>
                </a:solidFill>
              </a:rPr>
              <a:t>Veracruz: 323 unique clicks</a:t>
            </a:r>
          </a:p>
          <a:p>
            <a:pPr algn="ctr"/>
            <a:r>
              <a:rPr lang="en-US" sz="700">
                <a:ln w="0"/>
                <a:solidFill>
                  <a:schemeClr val="tx1"/>
                </a:solidFill>
              </a:rPr>
              <a:t>Leon: 293 unique clicks</a:t>
            </a:r>
            <a:endParaRPr lang="en-US" sz="400">
              <a:ln w="0"/>
              <a:solidFill>
                <a:schemeClr val="tx1"/>
              </a:solidFill>
              <a:highlight>
                <a:srgbClr val="FFFF00"/>
              </a:highlight>
            </a:endParaRPr>
          </a:p>
          <a:p>
            <a:pPr algn="ctr"/>
            <a:endParaRPr lang="en-US" sz="700">
              <a:ln w="0"/>
              <a:solidFill>
                <a:schemeClr val="tx1"/>
              </a:solidFill>
              <a:highlight>
                <a:srgbClr val="FFFF00"/>
              </a:highlight>
            </a:endParaRPr>
          </a:p>
        </p:txBody>
      </p:sp>
      <p:sp>
        <p:nvSpPr>
          <p:cNvPr id="6" name="Oval 5">
            <a:extLst>
              <a:ext uri="{FF2B5EF4-FFF2-40B4-BE49-F238E27FC236}">
                <a16:creationId xmlns:a16="http://schemas.microsoft.com/office/drawing/2014/main" id="{05599108-8D41-E9C1-07FC-B0FB36BFA4EB}"/>
              </a:ext>
            </a:extLst>
          </p:cNvPr>
          <p:cNvSpPr/>
          <p:nvPr/>
        </p:nvSpPr>
        <p:spPr>
          <a:xfrm>
            <a:off x="5473874" y="2465424"/>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1</a:t>
            </a:r>
          </a:p>
        </p:txBody>
      </p:sp>
      <p:sp>
        <p:nvSpPr>
          <p:cNvPr id="17" name="Rectangle: Rounded Corners 16">
            <a:extLst>
              <a:ext uri="{FF2B5EF4-FFF2-40B4-BE49-F238E27FC236}">
                <a16:creationId xmlns:a16="http://schemas.microsoft.com/office/drawing/2014/main" id="{6F1B95AB-BC58-7724-0AD5-075841947871}"/>
              </a:ext>
            </a:extLst>
          </p:cNvPr>
          <p:cNvSpPr/>
          <p:nvPr/>
        </p:nvSpPr>
        <p:spPr>
          <a:xfrm>
            <a:off x="8257880" y="2543126"/>
            <a:ext cx="766690" cy="283965"/>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Social: </a:t>
            </a:r>
            <a:r>
              <a:rPr lang="en-US" sz="800" b="1">
                <a:ln w="0"/>
                <a:solidFill>
                  <a:schemeClr val="tx1"/>
                </a:solidFill>
              </a:rPr>
              <a:t>5.5%</a:t>
            </a:r>
          </a:p>
        </p:txBody>
      </p:sp>
      <p:sp>
        <p:nvSpPr>
          <p:cNvPr id="12" name="Oval 11">
            <a:extLst>
              <a:ext uri="{FF2B5EF4-FFF2-40B4-BE49-F238E27FC236}">
                <a16:creationId xmlns:a16="http://schemas.microsoft.com/office/drawing/2014/main" id="{E5587C45-4BE5-5F52-E6E1-5DDC3C913A9A}"/>
              </a:ext>
            </a:extLst>
          </p:cNvPr>
          <p:cNvSpPr/>
          <p:nvPr/>
        </p:nvSpPr>
        <p:spPr>
          <a:xfrm>
            <a:off x="8531356" y="2341299"/>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3</a:t>
            </a:r>
          </a:p>
        </p:txBody>
      </p:sp>
      <p:sp>
        <p:nvSpPr>
          <p:cNvPr id="18" name="Rectangle: Rounded Corners 17">
            <a:extLst>
              <a:ext uri="{FF2B5EF4-FFF2-40B4-BE49-F238E27FC236}">
                <a16:creationId xmlns:a16="http://schemas.microsoft.com/office/drawing/2014/main" id="{75058322-D0D4-30BB-B450-77C0C9EAAAF6}"/>
              </a:ext>
            </a:extLst>
          </p:cNvPr>
          <p:cNvSpPr/>
          <p:nvPr/>
        </p:nvSpPr>
        <p:spPr>
          <a:xfrm>
            <a:off x="8190483" y="1105997"/>
            <a:ext cx="859177" cy="264053"/>
          </a:xfrm>
          <a:prstGeom prst="roundRect">
            <a:avLst/>
          </a:prstGeom>
          <a:solidFill>
            <a:schemeClr val="accent3"/>
          </a:solidFill>
          <a:ln>
            <a:solidFill>
              <a:schemeClr val="accent4">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ln w="0"/>
                <a:solidFill>
                  <a:schemeClr val="tx1"/>
                </a:solidFill>
              </a:rPr>
              <a:t>Restaurants: </a:t>
            </a:r>
            <a:r>
              <a:rPr lang="en-US" sz="800" b="1">
                <a:ln w="0"/>
                <a:solidFill>
                  <a:schemeClr val="tx1"/>
                </a:solidFill>
              </a:rPr>
              <a:t>17.2%</a:t>
            </a:r>
          </a:p>
        </p:txBody>
      </p:sp>
      <p:sp>
        <p:nvSpPr>
          <p:cNvPr id="11" name="Oval 10">
            <a:extLst>
              <a:ext uri="{FF2B5EF4-FFF2-40B4-BE49-F238E27FC236}">
                <a16:creationId xmlns:a16="http://schemas.microsoft.com/office/drawing/2014/main" id="{653D0785-1EB4-444D-0EC5-F895177130E1}"/>
              </a:ext>
            </a:extLst>
          </p:cNvPr>
          <p:cNvSpPr/>
          <p:nvPr/>
        </p:nvSpPr>
        <p:spPr>
          <a:xfrm>
            <a:off x="8586292" y="897314"/>
            <a:ext cx="219739" cy="212651"/>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2</a:t>
            </a:r>
          </a:p>
        </p:txBody>
      </p:sp>
      <p:sp>
        <p:nvSpPr>
          <p:cNvPr id="19" name="TextBox 18">
            <a:extLst>
              <a:ext uri="{FF2B5EF4-FFF2-40B4-BE49-F238E27FC236}">
                <a16:creationId xmlns:a16="http://schemas.microsoft.com/office/drawing/2014/main" id="{B85DDE66-2093-E5AE-3A99-BB87AF529E1F}"/>
              </a:ext>
            </a:extLst>
          </p:cNvPr>
          <p:cNvSpPr txBox="1"/>
          <p:nvPr/>
        </p:nvSpPr>
        <p:spPr>
          <a:xfrm>
            <a:off x="415271" y="1245714"/>
            <a:ext cx="4480304" cy="161582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a:latin typeface="+mn-lt"/>
              </a:rPr>
              <a:t>Featured Destinations module continues to obtain the largest percent of clicks MoM. Nov 27.6%; Dec 33.6%; Jan 37.4%  </a:t>
            </a:r>
          </a:p>
          <a:p>
            <a:pPr marL="171450" indent="-171450">
              <a:spcAft>
                <a:spcPts val="600"/>
              </a:spcAft>
              <a:buFont typeface="Arial" panose="020B0604020202020204" pitchFamily="34" charset="0"/>
              <a:buChar char="•"/>
            </a:pPr>
            <a:r>
              <a:rPr lang="en-US" sz="1200">
                <a:latin typeface="+mn-lt"/>
              </a:rPr>
              <a:t>SAMOS received the most unique clicks within the restaurant module, followed by AC Lounge and The Eatery.</a:t>
            </a:r>
          </a:p>
          <a:p>
            <a:pPr marL="171450" indent="-171450">
              <a:spcAft>
                <a:spcPts val="600"/>
              </a:spcAft>
              <a:buFont typeface="Arial" panose="020B0604020202020204" pitchFamily="34" charset="0"/>
              <a:buChar char="•"/>
            </a:pPr>
            <a:r>
              <a:rPr lang="en-US" sz="1200">
                <a:latin typeface="+mn-lt"/>
              </a:rPr>
              <a:t>Social module re-used from Dec creative maintains steady click engagement as the final module, up +0.7 MoM.  </a:t>
            </a:r>
          </a:p>
          <a:p>
            <a:pPr marL="171450" indent="-171450">
              <a:spcAft>
                <a:spcPts val="600"/>
              </a:spcAft>
              <a:buFont typeface="Arial" panose="020B0604020202020204" pitchFamily="34" charset="0"/>
              <a:buChar char="•"/>
            </a:pPr>
            <a:endParaRPr lang="en-US" sz="1200">
              <a:latin typeface="+mn-lt"/>
            </a:endParaRPr>
          </a:p>
        </p:txBody>
      </p:sp>
      <p:pic>
        <p:nvPicPr>
          <p:cNvPr id="20" name="Picture 19">
            <a:extLst>
              <a:ext uri="{FF2B5EF4-FFF2-40B4-BE49-F238E27FC236}">
                <a16:creationId xmlns:a16="http://schemas.microsoft.com/office/drawing/2014/main" id="{32475C09-47FA-F6A3-DA45-0E1EC145B8B4}"/>
              </a:ext>
            </a:extLst>
          </p:cNvPr>
          <p:cNvPicPr>
            <a:picLocks noChangeAspect="1"/>
          </p:cNvPicPr>
          <p:nvPr/>
        </p:nvPicPr>
        <p:blipFill>
          <a:blip r:embed="rId5"/>
          <a:stretch>
            <a:fillRect/>
          </a:stretch>
        </p:blipFill>
        <p:spPr>
          <a:xfrm>
            <a:off x="1185043" y="2861541"/>
            <a:ext cx="2431817" cy="1475718"/>
          </a:xfrm>
          <a:prstGeom prst="rect">
            <a:avLst/>
          </a:prstGeom>
        </p:spPr>
      </p:pic>
    </p:spTree>
    <p:extLst>
      <p:ext uri="{BB962C8B-B14F-4D97-AF65-F5344CB8AC3E}">
        <p14:creationId xmlns:p14="http://schemas.microsoft.com/office/powerpoint/2010/main" val="1905797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METT Emails</a:t>
            </a:r>
            <a:endParaRPr lang="en-US"/>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21</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221759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C791E3-E9AC-4FEF-81C7-7E1750685CA4}"/>
              </a:ext>
            </a:extLst>
          </p:cNvPr>
          <p:cNvSpPr>
            <a:spLocks noGrp="1"/>
          </p:cNvSpPr>
          <p:nvPr>
            <p:ph type="sldNum" sz="quarter" idx="4"/>
          </p:nvPr>
        </p:nvSpPr>
        <p:spPr/>
        <p:txBody>
          <a:bodyPr/>
          <a:lstStyle/>
          <a:p>
            <a:pPr>
              <a:defRPr/>
            </a:pPr>
            <a:fld id="{715B0AD5-9FA0-A94F-82FE-4CE4E1FBE6E3}" type="slidenum">
              <a:rPr lang="en-US" smtClean="0"/>
              <a:pPr>
                <a:defRPr/>
              </a:pPr>
              <a:t>22</a:t>
            </a:fld>
            <a:endParaRPr lang="en-US"/>
          </a:p>
        </p:txBody>
      </p:sp>
      <p:sp>
        <p:nvSpPr>
          <p:cNvPr id="9" name="Title 2">
            <a:extLst>
              <a:ext uri="{FF2B5EF4-FFF2-40B4-BE49-F238E27FC236}">
                <a16:creationId xmlns:a16="http://schemas.microsoft.com/office/drawing/2014/main" id="{969432FB-C460-4E0F-41FF-2B126C5B022A}"/>
              </a:ext>
            </a:extLst>
          </p:cNvPr>
          <p:cNvSpPr txBox="1">
            <a:spLocks/>
          </p:cNvSpPr>
          <p:nvPr/>
        </p:nvSpPr>
        <p:spPr bwMode="auto">
          <a:xfrm>
            <a:off x="441360" y="300100"/>
            <a:ext cx="3858311" cy="36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a:solidFill>
                  <a:schemeClr val="tx1"/>
                </a:solidFill>
                <a:latin typeface="Times New Roman"/>
                <a:cs typeface="Times New Roman"/>
              </a:rPr>
              <a:t>METT: Performance Summary</a:t>
            </a:r>
          </a:p>
        </p:txBody>
      </p:sp>
      <p:sp>
        <p:nvSpPr>
          <p:cNvPr id="10" name="Title 2">
            <a:extLst>
              <a:ext uri="{FF2B5EF4-FFF2-40B4-BE49-F238E27FC236}">
                <a16:creationId xmlns:a16="http://schemas.microsoft.com/office/drawing/2014/main" id="{D825FE86-8853-E317-484E-C7A494CA5D0B}"/>
              </a:ext>
            </a:extLst>
          </p:cNvPr>
          <p:cNvSpPr txBox="1">
            <a:spLocks/>
          </p:cNvSpPr>
          <p:nvPr/>
        </p:nvSpPr>
        <p:spPr bwMode="auto">
          <a:xfrm>
            <a:off x="461782" y="648752"/>
            <a:ext cx="1083681" cy="2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6" name="Text Placeholder 4">
            <a:extLst>
              <a:ext uri="{FF2B5EF4-FFF2-40B4-BE49-F238E27FC236}">
                <a16:creationId xmlns:a16="http://schemas.microsoft.com/office/drawing/2014/main" id="{97CFAC3C-FE5E-207E-3A72-EAE8039B4CE8}"/>
              </a:ext>
            </a:extLst>
          </p:cNvPr>
          <p:cNvSpPr txBox="1">
            <a:spLocks/>
          </p:cNvSpPr>
          <p:nvPr/>
        </p:nvSpPr>
        <p:spPr>
          <a:xfrm>
            <a:off x="4424765" y="1118795"/>
            <a:ext cx="4505856" cy="1452955"/>
          </a:xfrm>
          <a:prstGeom prst="rect">
            <a:avLst/>
          </a:prstGeom>
        </p:spPr>
        <p:txBody>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ctr"/>
            <a:r>
              <a:rPr lang="en-US" sz="1200">
                <a:latin typeface="+mn-lt"/>
              </a:rPr>
              <a:t>Jan METT volume +138.9% MoM with more than double the sends and deliveries to start off the new year. </a:t>
            </a:r>
          </a:p>
          <a:p>
            <a:pPr lvl="1" fontAlgn="ctr"/>
            <a:r>
              <a:rPr lang="en-US" sz="1100">
                <a:latin typeface="+mn-lt"/>
              </a:rPr>
              <a:t>15% of METT deliveries from Jan’s Cayman-themed METT.</a:t>
            </a:r>
            <a:endParaRPr lang="en-US" sz="1100" b="0" i="0" u="none" strike="noStrike">
              <a:solidFill>
                <a:srgbClr val="000000"/>
              </a:solidFill>
              <a:effectLst/>
              <a:latin typeface="+mn-lt"/>
            </a:endParaRPr>
          </a:p>
          <a:p>
            <a:r>
              <a:rPr lang="en-US" sz="1200">
                <a:latin typeface="+mn-lt"/>
              </a:rPr>
              <a:t>Gradual unsub rate increases MoM are trending higher than MBV Jan unsub benchmark (0.19%).</a:t>
            </a:r>
          </a:p>
          <a:p>
            <a:pPr lvl="1"/>
            <a:r>
              <a:rPr lang="en-US" sz="1100" u="none" strike="noStrike">
                <a:effectLst/>
                <a:latin typeface="+mn-lt"/>
              </a:rPr>
              <a:t>‘CALA_QuintanaRoo_26Jan2024-Eng’ and ‘CALA_CarnivalBr_26Jan2024-Por’ both 1%+ unsub rates</a:t>
            </a:r>
            <a:endParaRPr lang="en-US" sz="1100" i="0" u="none" strike="noStrike">
              <a:solidFill>
                <a:srgbClr val="000000"/>
              </a:solidFill>
              <a:effectLst/>
              <a:latin typeface="+mn-lt"/>
            </a:endParaRPr>
          </a:p>
          <a:p>
            <a:endParaRPr lang="en-US" sz="1200" b="0" i="0" u="none" strike="noStrike">
              <a:solidFill>
                <a:srgbClr val="000000"/>
              </a:solidFill>
              <a:effectLst/>
              <a:latin typeface="+mn-lt"/>
            </a:endParaRPr>
          </a:p>
        </p:txBody>
      </p:sp>
      <p:graphicFrame>
        <p:nvGraphicFramePr>
          <p:cNvPr id="8" name="Table 7">
            <a:extLst>
              <a:ext uri="{FF2B5EF4-FFF2-40B4-BE49-F238E27FC236}">
                <a16:creationId xmlns:a16="http://schemas.microsoft.com/office/drawing/2014/main" id="{D8F36DBA-C0D1-FAA5-7326-36CAE5627165}"/>
              </a:ext>
            </a:extLst>
          </p:cNvPr>
          <p:cNvGraphicFramePr>
            <a:graphicFrameLocks noGrp="1"/>
          </p:cNvGraphicFramePr>
          <p:nvPr>
            <p:extLst>
              <p:ext uri="{D42A27DB-BD31-4B8C-83A1-F6EECF244321}">
                <p14:modId xmlns:p14="http://schemas.microsoft.com/office/powerpoint/2010/main" val="2170079084"/>
              </p:ext>
            </p:extLst>
          </p:nvPr>
        </p:nvGraphicFramePr>
        <p:xfrm>
          <a:off x="4953293" y="2788845"/>
          <a:ext cx="3448800" cy="1638300"/>
        </p:xfrm>
        <a:graphic>
          <a:graphicData uri="http://schemas.openxmlformats.org/drawingml/2006/table">
            <a:tbl>
              <a:tblPr/>
              <a:tblGrid>
                <a:gridCol w="462650">
                  <a:extLst>
                    <a:ext uri="{9D8B030D-6E8A-4147-A177-3AD203B41FA5}">
                      <a16:colId xmlns:a16="http://schemas.microsoft.com/office/drawing/2014/main" val="746655266"/>
                    </a:ext>
                  </a:extLst>
                </a:gridCol>
                <a:gridCol w="552550">
                  <a:extLst>
                    <a:ext uri="{9D8B030D-6E8A-4147-A177-3AD203B41FA5}">
                      <a16:colId xmlns:a16="http://schemas.microsoft.com/office/drawing/2014/main" val="2612879538"/>
                    </a:ext>
                  </a:extLst>
                </a:gridCol>
                <a:gridCol w="497987">
                  <a:extLst>
                    <a:ext uri="{9D8B030D-6E8A-4147-A177-3AD203B41FA5}">
                      <a16:colId xmlns:a16="http://schemas.microsoft.com/office/drawing/2014/main" val="1737821335"/>
                    </a:ext>
                  </a:extLst>
                </a:gridCol>
                <a:gridCol w="468000">
                  <a:extLst>
                    <a:ext uri="{9D8B030D-6E8A-4147-A177-3AD203B41FA5}">
                      <a16:colId xmlns:a16="http://schemas.microsoft.com/office/drawing/2014/main" val="2500774592"/>
                    </a:ext>
                  </a:extLst>
                </a:gridCol>
                <a:gridCol w="417600">
                  <a:extLst>
                    <a:ext uri="{9D8B030D-6E8A-4147-A177-3AD203B41FA5}">
                      <a16:colId xmlns:a16="http://schemas.microsoft.com/office/drawing/2014/main" val="3606150300"/>
                    </a:ext>
                  </a:extLst>
                </a:gridCol>
                <a:gridCol w="496800">
                  <a:extLst>
                    <a:ext uri="{9D8B030D-6E8A-4147-A177-3AD203B41FA5}">
                      <a16:colId xmlns:a16="http://schemas.microsoft.com/office/drawing/2014/main" val="2800500813"/>
                    </a:ext>
                  </a:extLst>
                </a:gridCol>
                <a:gridCol w="553213">
                  <a:extLst>
                    <a:ext uri="{9D8B030D-6E8A-4147-A177-3AD203B41FA5}">
                      <a16:colId xmlns:a16="http://schemas.microsoft.com/office/drawing/2014/main" val="1237739701"/>
                    </a:ext>
                  </a:extLst>
                </a:gridCol>
              </a:tblGrid>
              <a:tr h="304800">
                <a:tc>
                  <a:txBody>
                    <a:bodyPr/>
                    <a:lstStyle/>
                    <a:p>
                      <a:pPr algn="ctr" rtl="0" fontAlgn="ctr"/>
                      <a:r>
                        <a:rPr lang="en-US" sz="900" b="1" i="0" u="none" strike="noStrike">
                          <a:solidFill>
                            <a:srgbClr val="000000"/>
                          </a:solidFill>
                          <a:effectLst/>
                          <a:latin typeface="Calibri" panose="020F0502020204030204" pitchFamily="34" charset="0"/>
                        </a:rPr>
                        <a:t>METT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Delivered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Clicks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CTR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Unsub Rate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Bookings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tc>
                  <a:txBody>
                    <a:bodyPr/>
                    <a:lstStyle/>
                    <a:p>
                      <a:pPr algn="ctr" rtl="0" fontAlgn="ctr"/>
                      <a:r>
                        <a:rPr lang="en-US" sz="900" b="1" i="0" u="none" strike="noStrike">
                          <a:solidFill>
                            <a:srgbClr val="000000"/>
                          </a:solidFill>
                          <a:effectLst/>
                          <a:latin typeface="Calibri" panose="020F0502020204030204" pitchFamily="34" charset="0"/>
                        </a:rPr>
                        <a:t>Revenue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CAE"/>
                    </a:solidFill>
                  </a:tcPr>
                </a:tc>
                <a:extLst>
                  <a:ext uri="{0D108BD9-81ED-4DB2-BD59-A6C34878D82A}">
                    <a16:rowId xmlns:a16="http://schemas.microsoft.com/office/drawing/2014/main" val="1959629031"/>
                  </a:ext>
                </a:extLst>
              </a:tr>
              <a:tr h="190500">
                <a:tc>
                  <a:txBody>
                    <a:bodyPr/>
                    <a:lstStyle/>
                    <a:p>
                      <a:pPr algn="ctr" rtl="0" fontAlgn="ctr"/>
                      <a:r>
                        <a:rPr lang="en-US" sz="900" b="0" i="0" u="none" strike="noStrike">
                          <a:solidFill>
                            <a:srgbClr val="000000"/>
                          </a:solidFill>
                          <a:effectLst/>
                          <a:latin typeface="Calibri" panose="020F0502020204030204" pitchFamily="34" charset="0"/>
                        </a:rPr>
                        <a:t>Jul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1.5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20.5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$77.7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68883834"/>
                  </a:ext>
                </a:extLst>
              </a:tr>
              <a:tr h="190500">
                <a:tc>
                  <a:txBody>
                    <a:bodyPr/>
                    <a:lstStyle/>
                    <a:p>
                      <a:pPr algn="ctr" rtl="0" fontAlgn="ctr"/>
                      <a:r>
                        <a:rPr lang="en-US" sz="900" b="0" i="0" u="none" strike="noStrike">
                          <a:solidFill>
                            <a:srgbClr val="000000"/>
                          </a:solidFill>
                          <a:effectLst/>
                          <a:latin typeface="Calibri" panose="020F0502020204030204" pitchFamily="34" charset="0"/>
                        </a:rPr>
                        <a:t>Aug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1.2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11.4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0.55%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$48.0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72091731"/>
                  </a:ext>
                </a:extLst>
              </a:tr>
              <a:tr h="190500">
                <a:tc>
                  <a:txBody>
                    <a:bodyPr/>
                    <a:lstStyle/>
                    <a:p>
                      <a:pPr algn="ctr" rtl="0" fontAlgn="ctr"/>
                      <a:r>
                        <a:rPr lang="en-US" sz="900" b="0" i="0" u="none" strike="noStrike">
                          <a:solidFill>
                            <a:srgbClr val="000000"/>
                          </a:solidFill>
                          <a:effectLst/>
                          <a:latin typeface="Calibri" panose="020F0502020204030204" pitchFamily="34" charset="0"/>
                        </a:rPr>
                        <a:t>Sept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1.4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11.8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900" b="0" i="0" u="none" strike="noStrike">
                          <a:solidFill>
                            <a:srgbClr val="000000"/>
                          </a:solidFill>
                          <a:effectLst/>
                          <a:latin typeface="Calibri" panose="020F0502020204030204" pitchFamily="34" charset="0"/>
                        </a:rPr>
                        <a:t>$72.6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43935958"/>
                  </a:ext>
                </a:extLst>
              </a:tr>
              <a:tr h="190500">
                <a:tc>
                  <a:txBody>
                    <a:bodyPr/>
                    <a:lstStyle/>
                    <a:p>
                      <a:pPr algn="ctr" fontAlgn="ctr"/>
                      <a:r>
                        <a:rPr lang="en-US" sz="900" b="1" i="0" u="none" strike="noStrike">
                          <a:solidFill>
                            <a:srgbClr val="000000"/>
                          </a:solidFill>
                          <a:effectLst/>
                          <a:latin typeface="Calibri" panose="020F0502020204030204" pitchFamily="34" charset="0"/>
                        </a:rPr>
                        <a:t>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501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3.2 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0.64%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$4.8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697942"/>
                  </a:ext>
                </a:extLst>
              </a:tr>
              <a:tr h="190500">
                <a:tc>
                  <a:txBody>
                    <a:bodyPr/>
                    <a:lstStyle/>
                    <a:p>
                      <a:pPr algn="ctr" fontAlgn="ctr"/>
                      <a:r>
                        <a:rPr lang="en-US" sz="900" b="1" i="0" u="none" strike="noStrike">
                          <a:solidFill>
                            <a:srgbClr val="000000"/>
                          </a:solidFill>
                          <a:effectLst/>
                          <a:latin typeface="Calibri" panose="020F0502020204030204" pitchFamily="34" charset="0"/>
                        </a:rPr>
                        <a:t>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1.2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6.9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218948"/>
                  </a:ext>
                </a:extLst>
              </a:tr>
              <a:tr h="190500">
                <a:tc>
                  <a:txBody>
                    <a:bodyPr/>
                    <a:lstStyle/>
                    <a:p>
                      <a:pPr algn="ctr" fontAlgn="ctr"/>
                      <a:r>
                        <a:rPr lang="en-US" sz="900" b="1" i="0" u="none" strike="noStrike">
                          <a:solidFill>
                            <a:srgbClr val="000000"/>
                          </a:solidFill>
                          <a:effectLst/>
                          <a:latin typeface="Calibri" panose="020F0502020204030204" pitchFamily="34" charset="0"/>
                        </a:rPr>
                        <a:t>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363.9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4.1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$3.9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477043"/>
                  </a:ext>
                </a:extLst>
              </a:tr>
              <a:tr h="190500">
                <a:tc>
                  <a:txBody>
                    <a:bodyPr/>
                    <a:lstStyle/>
                    <a:p>
                      <a:pPr algn="ctr" fontAlgn="ctr"/>
                      <a:r>
                        <a:rPr lang="en-US" sz="900" b="1" i="0" u="none" strike="noStrike">
                          <a:solidFill>
                            <a:srgbClr val="000000"/>
                          </a:solidFill>
                          <a:effectLst/>
                          <a:latin typeface="Calibri" panose="020F0502020204030204" pitchFamily="34" charset="0"/>
                        </a:rPr>
                        <a:t>Jan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869.6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4.0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0.46%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$4.0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321782"/>
                  </a:ext>
                </a:extLst>
              </a:tr>
            </a:tbl>
          </a:graphicData>
        </a:graphic>
      </p:graphicFrame>
      <p:pic>
        <p:nvPicPr>
          <p:cNvPr id="7" name="Picture 6">
            <a:extLst>
              <a:ext uri="{FF2B5EF4-FFF2-40B4-BE49-F238E27FC236}">
                <a16:creationId xmlns:a16="http://schemas.microsoft.com/office/drawing/2014/main" id="{5D643B1A-B593-2E65-3FF3-B30B5E4A99D0}"/>
              </a:ext>
            </a:extLst>
          </p:cNvPr>
          <p:cNvPicPr>
            <a:picLocks noChangeAspect="1"/>
          </p:cNvPicPr>
          <p:nvPr/>
        </p:nvPicPr>
        <p:blipFill>
          <a:blip r:embed="rId3"/>
          <a:stretch>
            <a:fillRect/>
          </a:stretch>
        </p:blipFill>
        <p:spPr>
          <a:xfrm>
            <a:off x="659702" y="998145"/>
            <a:ext cx="3535152" cy="3710932"/>
          </a:xfrm>
          <a:prstGeom prst="rect">
            <a:avLst/>
          </a:prstGeom>
        </p:spPr>
      </p:pic>
    </p:spTree>
    <p:extLst>
      <p:ext uri="{BB962C8B-B14F-4D97-AF65-F5344CB8AC3E}">
        <p14:creationId xmlns:p14="http://schemas.microsoft.com/office/powerpoint/2010/main" val="211008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DF554-AF8E-411F-A2BE-ABF6D2AC9253}"/>
              </a:ext>
            </a:extLst>
          </p:cNvPr>
          <p:cNvSpPr>
            <a:spLocks noGrp="1"/>
          </p:cNvSpPr>
          <p:nvPr>
            <p:ph type="title"/>
          </p:nvPr>
        </p:nvSpPr>
        <p:spPr>
          <a:xfrm>
            <a:off x="453483" y="283000"/>
            <a:ext cx="3837374" cy="311064"/>
          </a:xfrm>
        </p:spPr>
        <p:txBody>
          <a:bodyPr/>
          <a:lstStyle/>
          <a:p>
            <a:r>
              <a:rPr lang="en-US">
                <a:solidFill>
                  <a:schemeClr val="tx1"/>
                </a:solidFill>
                <a:latin typeface="Times New Roman"/>
                <a:cs typeface="Times New Roman"/>
              </a:rPr>
              <a:t>METT:</a:t>
            </a:r>
            <a:r>
              <a:rPr lang="en-US" sz="2400">
                <a:solidFill>
                  <a:schemeClr val="tx1"/>
                </a:solidFill>
                <a:latin typeface="Times New Roman"/>
                <a:cs typeface="Times New Roman"/>
              </a:rPr>
              <a:t> Performance Summary</a:t>
            </a:r>
            <a:endParaRPr lang="en-US">
              <a:solidFill>
                <a:schemeClr val="tx1"/>
              </a:solidFill>
            </a:endParaRPr>
          </a:p>
        </p:txBody>
      </p:sp>
      <p:sp>
        <p:nvSpPr>
          <p:cNvPr id="4" name="Slide Number Placeholder 3">
            <a:extLst>
              <a:ext uri="{FF2B5EF4-FFF2-40B4-BE49-F238E27FC236}">
                <a16:creationId xmlns:a16="http://schemas.microsoft.com/office/drawing/2014/main" id="{5F9C47A7-6E15-4219-9BD5-3EA96825063F}"/>
              </a:ext>
            </a:extLst>
          </p:cNvPr>
          <p:cNvSpPr>
            <a:spLocks noGrp="1"/>
          </p:cNvSpPr>
          <p:nvPr>
            <p:ph type="sldNum" sz="quarter" idx="4"/>
          </p:nvPr>
        </p:nvSpPr>
        <p:spPr/>
        <p:txBody>
          <a:bodyPr/>
          <a:lstStyle/>
          <a:p>
            <a:pPr>
              <a:defRPr/>
            </a:pPr>
            <a:fld id="{715B0AD5-9FA0-A94F-82FE-4CE4E1FBE6E3}" type="slidenum">
              <a:rPr lang="en-US" smtClean="0"/>
              <a:pPr>
                <a:defRPr/>
              </a:pPr>
              <a:t>23</a:t>
            </a:fld>
            <a:endParaRPr lang="en-US"/>
          </a:p>
        </p:txBody>
      </p:sp>
      <p:sp>
        <p:nvSpPr>
          <p:cNvPr id="21" name="Text Placeholder 1">
            <a:extLst>
              <a:ext uri="{FF2B5EF4-FFF2-40B4-BE49-F238E27FC236}">
                <a16:creationId xmlns:a16="http://schemas.microsoft.com/office/drawing/2014/main" id="{01F8CC27-B409-8272-1045-DEE2CB4FB41D}"/>
              </a:ext>
            </a:extLst>
          </p:cNvPr>
          <p:cNvSpPr txBox="1">
            <a:spLocks/>
          </p:cNvSpPr>
          <p:nvPr/>
        </p:nvSpPr>
        <p:spPr bwMode="auto">
          <a:xfrm>
            <a:off x="6963517" y="4399258"/>
            <a:ext cx="2076014" cy="37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
                <a:solidFill>
                  <a:schemeClr val="tx1"/>
                </a:solidFill>
                <a:latin typeface="+mn-lt"/>
              </a:rPr>
              <a:t>Aruba METT pulled in 34% of revenue for the month, generated by 2 booking. </a:t>
            </a:r>
            <a:endParaRPr lang="en-US" sz="1200">
              <a:solidFill>
                <a:srgbClr val="FF0000"/>
              </a:solidFill>
              <a:highlight>
                <a:srgbClr val="FFFF00"/>
              </a:highlight>
            </a:endParaRPr>
          </a:p>
        </p:txBody>
      </p:sp>
      <p:sp>
        <p:nvSpPr>
          <p:cNvPr id="7" name="Title 2">
            <a:extLst>
              <a:ext uri="{FF2B5EF4-FFF2-40B4-BE49-F238E27FC236}">
                <a16:creationId xmlns:a16="http://schemas.microsoft.com/office/drawing/2014/main" id="{672DE605-DFEA-CA42-6F1A-EE4D33056600}"/>
              </a:ext>
            </a:extLst>
          </p:cNvPr>
          <p:cNvSpPr txBox="1">
            <a:spLocks/>
          </p:cNvSpPr>
          <p:nvPr/>
        </p:nvSpPr>
        <p:spPr bwMode="auto">
          <a:xfrm>
            <a:off x="461782" y="648752"/>
            <a:ext cx="1645987" cy="2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18" name="Text Placeholder 1">
            <a:extLst>
              <a:ext uri="{FF2B5EF4-FFF2-40B4-BE49-F238E27FC236}">
                <a16:creationId xmlns:a16="http://schemas.microsoft.com/office/drawing/2014/main" id="{C74C2BA6-C193-7095-0F05-AA6B380563C9}"/>
              </a:ext>
            </a:extLst>
          </p:cNvPr>
          <p:cNvSpPr txBox="1">
            <a:spLocks/>
          </p:cNvSpPr>
          <p:nvPr/>
        </p:nvSpPr>
        <p:spPr bwMode="auto">
          <a:xfrm>
            <a:off x="6879597" y="4238671"/>
            <a:ext cx="1396237" cy="14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900" b="1">
                <a:solidFill>
                  <a:schemeClr val="tx1"/>
                </a:solidFill>
              </a:rPr>
              <a:t>Top Revenue-Generator</a:t>
            </a:r>
            <a:endParaRPr lang="en-US" sz="1200">
              <a:solidFill>
                <a:srgbClr val="FF0000"/>
              </a:solidFill>
            </a:endParaRPr>
          </a:p>
        </p:txBody>
      </p:sp>
      <p:graphicFrame>
        <p:nvGraphicFramePr>
          <p:cNvPr id="11" name="Table 10">
            <a:extLst>
              <a:ext uri="{FF2B5EF4-FFF2-40B4-BE49-F238E27FC236}">
                <a16:creationId xmlns:a16="http://schemas.microsoft.com/office/drawing/2014/main" id="{98AB868F-CABE-2062-5564-C0745C523D19}"/>
              </a:ext>
            </a:extLst>
          </p:cNvPr>
          <p:cNvGraphicFramePr>
            <a:graphicFrameLocks noGrp="1"/>
          </p:cNvGraphicFramePr>
          <p:nvPr>
            <p:extLst>
              <p:ext uri="{D42A27DB-BD31-4B8C-83A1-F6EECF244321}">
                <p14:modId xmlns:p14="http://schemas.microsoft.com/office/powerpoint/2010/main" val="110444180"/>
              </p:ext>
            </p:extLst>
          </p:nvPr>
        </p:nvGraphicFramePr>
        <p:xfrm>
          <a:off x="754885" y="927006"/>
          <a:ext cx="7071943" cy="3168836"/>
        </p:xfrm>
        <a:graphic>
          <a:graphicData uri="http://schemas.openxmlformats.org/drawingml/2006/table">
            <a:tbl>
              <a:tblPr>
                <a:tableStyleId>{5202B0CA-FC54-4496-8BCA-5EF66A818D29}</a:tableStyleId>
              </a:tblPr>
              <a:tblGrid>
                <a:gridCol w="1763485">
                  <a:extLst>
                    <a:ext uri="{9D8B030D-6E8A-4147-A177-3AD203B41FA5}">
                      <a16:colId xmlns:a16="http://schemas.microsoft.com/office/drawing/2014/main" val="1379682983"/>
                    </a:ext>
                  </a:extLst>
                </a:gridCol>
                <a:gridCol w="526227">
                  <a:extLst>
                    <a:ext uri="{9D8B030D-6E8A-4147-A177-3AD203B41FA5}">
                      <a16:colId xmlns:a16="http://schemas.microsoft.com/office/drawing/2014/main" val="3880247913"/>
                    </a:ext>
                  </a:extLst>
                </a:gridCol>
                <a:gridCol w="490734">
                  <a:extLst>
                    <a:ext uri="{9D8B030D-6E8A-4147-A177-3AD203B41FA5}">
                      <a16:colId xmlns:a16="http://schemas.microsoft.com/office/drawing/2014/main" val="1170245885"/>
                    </a:ext>
                  </a:extLst>
                </a:gridCol>
                <a:gridCol w="490734">
                  <a:extLst>
                    <a:ext uri="{9D8B030D-6E8A-4147-A177-3AD203B41FA5}">
                      <a16:colId xmlns:a16="http://schemas.microsoft.com/office/drawing/2014/main" val="3447245588"/>
                    </a:ext>
                  </a:extLst>
                </a:gridCol>
                <a:gridCol w="490734">
                  <a:extLst>
                    <a:ext uri="{9D8B030D-6E8A-4147-A177-3AD203B41FA5}">
                      <a16:colId xmlns:a16="http://schemas.microsoft.com/office/drawing/2014/main" val="1680461144"/>
                    </a:ext>
                  </a:extLst>
                </a:gridCol>
                <a:gridCol w="400080">
                  <a:extLst>
                    <a:ext uri="{9D8B030D-6E8A-4147-A177-3AD203B41FA5}">
                      <a16:colId xmlns:a16="http://schemas.microsoft.com/office/drawing/2014/main" val="3920318194"/>
                    </a:ext>
                  </a:extLst>
                </a:gridCol>
                <a:gridCol w="522514">
                  <a:extLst>
                    <a:ext uri="{9D8B030D-6E8A-4147-A177-3AD203B41FA5}">
                      <a16:colId xmlns:a16="http://schemas.microsoft.com/office/drawing/2014/main" val="1203282047"/>
                    </a:ext>
                  </a:extLst>
                </a:gridCol>
                <a:gridCol w="563765">
                  <a:extLst>
                    <a:ext uri="{9D8B030D-6E8A-4147-A177-3AD203B41FA5}">
                      <a16:colId xmlns:a16="http://schemas.microsoft.com/office/drawing/2014/main" val="1678111761"/>
                    </a:ext>
                  </a:extLst>
                </a:gridCol>
                <a:gridCol w="474388">
                  <a:extLst>
                    <a:ext uri="{9D8B030D-6E8A-4147-A177-3AD203B41FA5}">
                      <a16:colId xmlns:a16="http://schemas.microsoft.com/office/drawing/2014/main" val="3094032431"/>
                    </a:ext>
                  </a:extLst>
                </a:gridCol>
                <a:gridCol w="446888">
                  <a:extLst>
                    <a:ext uri="{9D8B030D-6E8A-4147-A177-3AD203B41FA5}">
                      <a16:colId xmlns:a16="http://schemas.microsoft.com/office/drawing/2014/main" val="2162958307"/>
                    </a:ext>
                  </a:extLst>
                </a:gridCol>
                <a:gridCol w="396171">
                  <a:extLst>
                    <a:ext uri="{9D8B030D-6E8A-4147-A177-3AD203B41FA5}">
                      <a16:colId xmlns:a16="http://schemas.microsoft.com/office/drawing/2014/main" val="2680055039"/>
                    </a:ext>
                  </a:extLst>
                </a:gridCol>
                <a:gridCol w="506223">
                  <a:extLst>
                    <a:ext uri="{9D8B030D-6E8A-4147-A177-3AD203B41FA5}">
                      <a16:colId xmlns:a16="http://schemas.microsoft.com/office/drawing/2014/main" val="1546717849"/>
                    </a:ext>
                  </a:extLst>
                </a:gridCol>
              </a:tblGrid>
              <a:tr h="279938">
                <a:tc>
                  <a:txBody>
                    <a:bodyPr/>
                    <a:lstStyle/>
                    <a:p>
                      <a:pPr algn="ctr" fontAlgn="ctr"/>
                      <a:r>
                        <a:rPr lang="en-US" sz="700" u="none" strike="noStrike">
                          <a:effectLst/>
                        </a:rPr>
                        <a:t>Campaign Name</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Sent</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Delivered</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Bounced</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Bounce Rate</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Clicks</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CTR</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Unsub Rate</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Bookings</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Revenue</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dirty="0">
                          <a:effectLst/>
                        </a:rPr>
                        <a:t>Rev/</a:t>
                      </a:r>
                    </a:p>
                    <a:p>
                      <a:pPr algn="ctr" fontAlgn="ctr"/>
                      <a:r>
                        <a:rPr lang="en-US" sz="700" u="none" strike="noStrike" err="1">
                          <a:effectLst/>
                        </a:rPr>
                        <a:t>Delv</a:t>
                      </a:r>
                      <a:endParaRPr lang="en-US" sz="700" b="1" i="0" u="none" strike="noStrike" dirty="0">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tc>
                  <a:txBody>
                    <a:bodyPr/>
                    <a:lstStyle/>
                    <a:p>
                      <a:pPr algn="ctr" fontAlgn="ctr"/>
                      <a:r>
                        <a:rPr lang="en-US" sz="700" u="none" strike="noStrike">
                          <a:effectLst/>
                        </a:rPr>
                        <a:t>% of Rev to CALA</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CAE"/>
                    </a:solidFill>
                  </a:tcPr>
                </a:tc>
                <a:extLst>
                  <a:ext uri="{0D108BD9-81ED-4DB2-BD59-A6C34878D82A}">
                    <a16:rowId xmlns:a16="http://schemas.microsoft.com/office/drawing/2014/main" val="4040672587"/>
                  </a:ext>
                </a:extLst>
              </a:tr>
              <a:tr h="166949">
                <a:tc>
                  <a:txBody>
                    <a:bodyPr/>
                    <a:lstStyle/>
                    <a:p>
                      <a:pPr algn="ctr" fontAlgn="ctr"/>
                      <a:r>
                        <a:rPr lang="en-US" sz="700" b="1" u="none" strike="noStrike">
                          <a:effectLst/>
                        </a:rPr>
                        <a:t>CALA_Aruba_5Jan2024-Eng</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91,896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91,055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841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135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0.15%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0.10%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solidFill>
                            <a:srgbClr val="00B050"/>
                          </a:solidFill>
                          <a:effectLst/>
                        </a:rPr>
                        <a:t>$1,366</a:t>
                      </a:r>
                      <a:endParaRPr lang="en-US" sz="700" b="1" i="0" u="none" strike="noStrike">
                        <a:solidFill>
                          <a:srgbClr val="00B05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052908"/>
                  </a:ext>
                </a:extLst>
              </a:tr>
              <a:tr h="196760">
                <a:tc>
                  <a:txBody>
                    <a:bodyPr/>
                    <a:lstStyle/>
                    <a:p>
                      <a:pPr algn="ctr" fontAlgn="ctr"/>
                      <a:r>
                        <a:rPr lang="en-US" sz="700" b="1" u="none" strike="noStrike">
                          <a:effectLst/>
                        </a:rPr>
                        <a:t>CALA_CarnivalBr_26Jan2024-Por</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53,754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51,836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1,918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563</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solidFill>
                            <a:srgbClr val="00B050"/>
                          </a:solidFill>
                          <a:effectLst/>
                        </a:rPr>
                        <a:t>1.09%</a:t>
                      </a:r>
                      <a:endParaRPr lang="en-US" sz="700" b="1" i="0" u="none" strike="noStrike">
                        <a:solidFill>
                          <a:srgbClr val="00B05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7</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$945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5981951"/>
                  </a:ext>
                </a:extLst>
              </a:tr>
              <a:tr h="196760">
                <a:tc>
                  <a:txBody>
                    <a:bodyPr/>
                    <a:lstStyle/>
                    <a:p>
                      <a:pPr algn="ctr" fontAlgn="ctr"/>
                      <a:r>
                        <a:rPr lang="en-US" sz="700" u="none" strike="noStrike">
                          <a:effectLst/>
                        </a:rPr>
                        <a:t>CALA_Carnivals_19Jan2024-Spa</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69,127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66,296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2,831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322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0.49%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0.20%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$848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926669"/>
                  </a:ext>
                </a:extLst>
              </a:tr>
              <a:tr h="196760">
                <a:tc>
                  <a:txBody>
                    <a:bodyPr/>
                    <a:lstStyle/>
                    <a:p>
                      <a:pPr algn="ctr" fontAlgn="ctr"/>
                      <a:r>
                        <a:rPr lang="en-US" sz="700" u="none" strike="noStrike">
                          <a:effectLst/>
                        </a:rPr>
                        <a:t>CALA_Cayman_26Jan2024-Eng</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133,709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132,077</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1,632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484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0.16%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dirty="0">
                          <a:effectLst/>
                        </a:rPr>
                        <a:t>2</a:t>
                      </a:r>
                      <a:endParaRPr lang="en-US" sz="700" b="0" i="0" u="none" strike="noStrike" dirty="0">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$428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290655"/>
                  </a:ext>
                </a:extLst>
              </a:tr>
              <a:tr h="196760">
                <a:tc>
                  <a:txBody>
                    <a:bodyPr/>
                    <a:lstStyle/>
                    <a:p>
                      <a:pPr algn="ctr" fontAlgn="ctr"/>
                      <a:r>
                        <a:rPr lang="en-US" sz="700" u="none" strike="noStrike">
                          <a:effectLst/>
                        </a:rPr>
                        <a:t>CALA_CDMXLux_19Jan2024-Eng</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50,963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49,866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1,097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134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0.27%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0.21%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dirty="0">
                          <a:effectLst/>
                        </a:rPr>
                        <a:t>$261</a:t>
                      </a:r>
                      <a:endParaRPr lang="en-US" sz="700" b="0" i="0" u="none" strike="noStrike" dirty="0">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180780"/>
                  </a:ext>
                </a:extLst>
              </a:tr>
              <a:tr h="196760">
                <a:tc>
                  <a:txBody>
                    <a:bodyPr/>
                    <a:lstStyle/>
                    <a:p>
                      <a:pPr algn="ctr" fontAlgn="ctr"/>
                      <a:r>
                        <a:rPr lang="en-US" sz="700" u="none" strike="noStrike">
                          <a:effectLst/>
                        </a:rPr>
                        <a:t>CALA_CostaRica_5Jan2024-Spa</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83,891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66,309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17,582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21.0%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363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0.55%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0.36%</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$175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dirty="0">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771907"/>
                  </a:ext>
                </a:extLst>
              </a:tr>
              <a:tr h="196760">
                <a:tc>
                  <a:txBody>
                    <a:bodyPr/>
                    <a:lstStyle/>
                    <a:p>
                      <a:pPr algn="ctr" fontAlgn="ctr"/>
                      <a:r>
                        <a:rPr lang="en-US" sz="700" u="none" strike="noStrike">
                          <a:effectLst/>
                        </a:rPr>
                        <a:t>CALA_CURPB_05Jan2024-Por</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36,383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34,044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2,339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6.43%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245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0.72%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2.10%</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1773771"/>
                  </a:ext>
                </a:extLst>
              </a:tr>
              <a:tr h="196760">
                <a:tc>
                  <a:txBody>
                    <a:bodyPr/>
                    <a:lstStyle/>
                    <a:p>
                      <a:pPr algn="ctr" fontAlgn="ctr"/>
                      <a:r>
                        <a:rPr lang="en-US" sz="700" u="none" strike="noStrike">
                          <a:effectLst/>
                        </a:rPr>
                        <a:t>CALA_CY_CASA_19Jan2024-Spa</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35,995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34,437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1,558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144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0.42%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65.3%</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1179331"/>
                  </a:ext>
                </a:extLst>
              </a:tr>
              <a:tr h="196760">
                <a:tc>
                  <a:txBody>
                    <a:bodyPr/>
                    <a:lstStyle/>
                    <a:p>
                      <a:pPr algn="ctr" fontAlgn="ctr"/>
                      <a:r>
                        <a:rPr lang="en-US" sz="700" u="none" strike="noStrike">
                          <a:effectLst/>
                        </a:rPr>
                        <a:t>CALA_DominicanRepublic_19Jan2024-Eng</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48,187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45,604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2,583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155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0.30%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dirty="0">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51039"/>
                  </a:ext>
                </a:extLst>
              </a:tr>
              <a:tr h="199718">
                <a:tc>
                  <a:txBody>
                    <a:bodyPr/>
                    <a:lstStyle/>
                    <a:p>
                      <a:pPr algn="ctr" fontAlgn="ctr"/>
                      <a:r>
                        <a:rPr lang="en-US" sz="700" u="none" strike="noStrike">
                          <a:effectLst/>
                        </a:rPr>
                        <a:t>CALA_Elegant_26Jan2024-Eng</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86,222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83,019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3,203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0.49%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473992"/>
                  </a:ext>
                </a:extLst>
              </a:tr>
              <a:tr h="171879">
                <a:tc>
                  <a:txBody>
                    <a:bodyPr/>
                    <a:lstStyle/>
                    <a:p>
                      <a:pPr algn="ctr" fontAlgn="ctr"/>
                      <a:r>
                        <a:rPr lang="en-US" sz="700" u="none" strike="noStrike">
                          <a:effectLst/>
                        </a:rPr>
                        <a:t>CALA_Panama_26Jan2024-Spa</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64,407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63,073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1,334</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425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0.67%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0.29%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360919"/>
                  </a:ext>
                </a:extLst>
              </a:tr>
              <a:tr h="206256">
                <a:tc>
                  <a:txBody>
                    <a:bodyPr/>
                    <a:lstStyle/>
                    <a:p>
                      <a:pPr algn="ctr" fontAlgn="ctr"/>
                      <a:r>
                        <a:rPr lang="en-US" sz="700" b="1" u="none" strike="noStrike">
                          <a:effectLst/>
                        </a:rPr>
                        <a:t>CALA_QuintanaRoo_26Jan2024-Eng</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28,593</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26,912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1,681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5.9%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301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solidFill>
                            <a:srgbClr val="00B050"/>
                          </a:solidFill>
                          <a:effectLst/>
                        </a:rPr>
                        <a:t>1.12%</a:t>
                      </a:r>
                      <a:endParaRPr lang="en-US" sz="700" b="1" i="0" u="none" strike="noStrike">
                        <a:solidFill>
                          <a:srgbClr val="00B05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0.50%</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54736"/>
                  </a:ext>
                </a:extLst>
              </a:tr>
              <a:tr h="204621">
                <a:tc>
                  <a:txBody>
                    <a:bodyPr/>
                    <a:lstStyle/>
                    <a:p>
                      <a:pPr algn="ctr" fontAlgn="ctr"/>
                      <a:r>
                        <a:rPr lang="en-US" sz="700" u="none" strike="noStrike">
                          <a:effectLst/>
                        </a:rPr>
                        <a:t>CALA_TRC_5Jan2024-Eng</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34,041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31,591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2,450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7.2%</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65</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0.21%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0.48%</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2629906"/>
                  </a:ext>
                </a:extLst>
              </a:tr>
              <a:tr h="196760">
                <a:tc>
                  <a:txBody>
                    <a:bodyPr/>
                    <a:lstStyle/>
                    <a:p>
                      <a:pPr algn="ctr" fontAlgn="ctr"/>
                      <a:r>
                        <a:rPr lang="en-US" sz="700" u="none" strike="noStrike">
                          <a:effectLst/>
                        </a:rPr>
                        <a:t>CALA_Valentines_26Jan2024-Spa</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95,090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93,449</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1,641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1.7%</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572</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0.61%</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1" u="none" strike="noStrike">
                          <a:effectLst/>
                        </a:rPr>
                        <a:t>0.91%</a:t>
                      </a:r>
                      <a:endParaRPr lang="en-US" sz="700" b="1"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n-lt"/>
                        </a:rPr>
                        <a:t>$0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$0.00</a:t>
                      </a:r>
                      <a:endParaRPr lang="en-US" sz="700" b="0" i="0" u="none" strike="noStrike">
                        <a:solidFill>
                          <a:srgbClr val="000000"/>
                        </a:solidFill>
                        <a:effectLst/>
                        <a:latin typeface="Calibri" panose="020F050202020403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100%</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384614"/>
                  </a:ext>
                </a:extLst>
              </a:tr>
              <a:tr h="168635">
                <a:tc>
                  <a:txBody>
                    <a:bodyPr/>
                    <a:lstStyle/>
                    <a:p>
                      <a:pPr algn="ctr" fontAlgn="ctr"/>
                      <a:r>
                        <a:rPr lang="en-US" sz="700" b="1" u="none" strike="noStrike">
                          <a:effectLst/>
                        </a:rPr>
                        <a:t>Grand Total</a:t>
                      </a: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912,258</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869,568</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42,690</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4.91%</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3,963</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0.46%</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0.42%</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17</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$4,023</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a:effectLst/>
                        </a:rPr>
                        <a:t>$0.00</a:t>
                      </a:r>
                      <a:endParaRPr lang="en-US" sz="700" b="1" i="0" u="none" strike="noStrike">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700" b="1" u="none" strike="noStrike" dirty="0">
                          <a:effectLst/>
                        </a:rPr>
                        <a:t> </a:t>
                      </a:r>
                      <a:endParaRPr lang="en-US" sz="700" b="1" i="0" u="none" strike="noStrike" dirty="0">
                        <a:solidFill>
                          <a:srgbClr val="000000"/>
                        </a:solidFill>
                        <a:effectLst/>
                        <a:latin typeface="Arial" panose="020B0604020202020204" pitchFamily="34" charset="0"/>
                      </a:endParaRPr>
                    </a:p>
                  </a:txBody>
                  <a:tcPr marL="5998" marR="5998" marT="5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573122160"/>
                  </a:ext>
                </a:extLst>
              </a:tr>
            </a:tbl>
          </a:graphicData>
        </a:graphic>
      </p:graphicFrame>
      <p:cxnSp>
        <p:nvCxnSpPr>
          <p:cNvPr id="17" name="Straight Arrow Connector 16">
            <a:extLst>
              <a:ext uri="{FF2B5EF4-FFF2-40B4-BE49-F238E27FC236}">
                <a16:creationId xmlns:a16="http://schemas.microsoft.com/office/drawing/2014/main" id="{F9FC5C59-A7E4-BFDF-969F-2FC610214DBE}"/>
              </a:ext>
            </a:extLst>
          </p:cNvPr>
          <p:cNvCxnSpPr>
            <a:cxnSpLocks/>
          </p:cNvCxnSpPr>
          <p:nvPr/>
        </p:nvCxnSpPr>
        <p:spPr>
          <a:xfrm>
            <a:off x="5363101" y="417174"/>
            <a:ext cx="0" cy="1066454"/>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6" name="Text Placeholder 1">
            <a:extLst>
              <a:ext uri="{FF2B5EF4-FFF2-40B4-BE49-F238E27FC236}">
                <a16:creationId xmlns:a16="http://schemas.microsoft.com/office/drawing/2014/main" id="{7AB862B7-2172-E72D-CDCD-0F6A53C5938F}"/>
              </a:ext>
            </a:extLst>
          </p:cNvPr>
          <p:cNvSpPr txBox="1">
            <a:spLocks/>
          </p:cNvSpPr>
          <p:nvPr/>
        </p:nvSpPr>
        <p:spPr bwMode="auto">
          <a:xfrm>
            <a:off x="5425445" y="417174"/>
            <a:ext cx="2166779" cy="19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 b="1">
                <a:solidFill>
                  <a:schemeClr val="tx1"/>
                </a:solidFill>
              </a:rPr>
              <a:t>Best Overall Performance</a:t>
            </a:r>
            <a:endParaRPr lang="en-US" sz="1200">
              <a:solidFill>
                <a:srgbClr val="FF0000"/>
              </a:solidFill>
            </a:endParaRPr>
          </a:p>
        </p:txBody>
      </p:sp>
      <p:sp>
        <p:nvSpPr>
          <p:cNvPr id="8" name="Text Placeholder 1">
            <a:extLst>
              <a:ext uri="{FF2B5EF4-FFF2-40B4-BE49-F238E27FC236}">
                <a16:creationId xmlns:a16="http://schemas.microsoft.com/office/drawing/2014/main" id="{8CC49705-FCC9-FB02-6136-67F3327FF8AB}"/>
              </a:ext>
            </a:extLst>
          </p:cNvPr>
          <p:cNvSpPr txBox="1">
            <a:spLocks/>
          </p:cNvSpPr>
          <p:nvPr/>
        </p:nvSpPr>
        <p:spPr bwMode="auto">
          <a:xfrm>
            <a:off x="5425445" y="548388"/>
            <a:ext cx="3399895" cy="29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
                <a:solidFill>
                  <a:schemeClr val="tx1"/>
                </a:solidFill>
                <a:latin typeface="+mn-lt"/>
              </a:rPr>
              <a:t>Portuguese language, Carnival-focused METT generated 41% of Jan bookings; 2nd highest CTR; 2nd largest booking revenue</a:t>
            </a:r>
            <a:endParaRPr lang="en-US" sz="1200">
              <a:solidFill>
                <a:srgbClr val="FF0000"/>
              </a:solidFill>
              <a:highlight>
                <a:srgbClr val="FFFF00"/>
              </a:highlight>
            </a:endParaRPr>
          </a:p>
        </p:txBody>
      </p:sp>
      <p:cxnSp>
        <p:nvCxnSpPr>
          <p:cNvPr id="12" name="Straight Arrow Connector 11">
            <a:extLst>
              <a:ext uri="{FF2B5EF4-FFF2-40B4-BE49-F238E27FC236}">
                <a16:creationId xmlns:a16="http://schemas.microsoft.com/office/drawing/2014/main" id="{BAD0B714-AD09-5A02-4CFF-897923506CBA}"/>
              </a:ext>
            </a:extLst>
          </p:cNvPr>
          <p:cNvCxnSpPr>
            <a:cxnSpLocks/>
          </p:cNvCxnSpPr>
          <p:nvPr/>
        </p:nvCxnSpPr>
        <p:spPr>
          <a:xfrm flipV="1">
            <a:off x="6879597" y="1276350"/>
            <a:ext cx="0" cy="337400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25030ABD-1BF4-CB22-0853-26044BF99E25}"/>
              </a:ext>
            </a:extLst>
          </p:cNvPr>
          <p:cNvCxnSpPr>
            <a:cxnSpLocks/>
          </p:cNvCxnSpPr>
          <p:nvPr/>
        </p:nvCxnSpPr>
        <p:spPr>
          <a:xfrm flipV="1">
            <a:off x="5363101" y="3426820"/>
            <a:ext cx="0" cy="122353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22" name="Text Placeholder 1">
            <a:extLst>
              <a:ext uri="{FF2B5EF4-FFF2-40B4-BE49-F238E27FC236}">
                <a16:creationId xmlns:a16="http://schemas.microsoft.com/office/drawing/2014/main" id="{E5D26403-6E2F-F1D4-B9AD-3414401AF609}"/>
              </a:ext>
            </a:extLst>
          </p:cNvPr>
          <p:cNvSpPr txBox="1">
            <a:spLocks/>
          </p:cNvSpPr>
          <p:nvPr/>
        </p:nvSpPr>
        <p:spPr bwMode="auto">
          <a:xfrm>
            <a:off x="3974472" y="4205026"/>
            <a:ext cx="1540591" cy="18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 b="1">
                <a:solidFill>
                  <a:schemeClr val="tx1"/>
                </a:solidFill>
              </a:rPr>
              <a:t>Engagements &amp; Unsubs </a:t>
            </a:r>
            <a:endParaRPr lang="en-US" sz="1200">
              <a:solidFill>
                <a:srgbClr val="FF0000"/>
              </a:solidFill>
            </a:endParaRPr>
          </a:p>
        </p:txBody>
      </p:sp>
      <p:sp>
        <p:nvSpPr>
          <p:cNvPr id="23" name="Text Placeholder 1">
            <a:extLst>
              <a:ext uri="{FF2B5EF4-FFF2-40B4-BE49-F238E27FC236}">
                <a16:creationId xmlns:a16="http://schemas.microsoft.com/office/drawing/2014/main" id="{FDFFC503-8ECD-378E-DA2E-3020523B9256}"/>
              </a:ext>
            </a:extLst>
          </p:cNvPr>
          <p:cNvSpPr txBox="1">
            <a:spLocks/>
          </p:cNvSpPr>
          <p:nvPr/>
        </p:nvSpPr>
        <p:spPr bwMode="auto">
          <a:xfrm>
            <a:off x="2984499" y="4364201"/>
            <a:ext cx="2321843" cy="40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chemeClr val="tx1"/>
                </a:solidFill>
                <a:latin typeface="+mn-lt"/>
              </a:rPr>
              <a:t>Higher CTR alongside high unsub rates and lack of booking revenue signals low connection between audience and content </a:t>
            </a:r>
            <a:endParaRPr lang="en-US" sz="1200">
              <a:solidFill>
                <a:srgbClr val="FF0000"/>
              </a:solidFill>
            </a:endParaRPr>
          </a:p>
        </p:txBody>
      </p:sp>
      <p:cxnSp>
        <p:nvCxnSpPr>
          <p:cNvPr id="26" name="Straight Arrow Connector 25">
            <a:extLst>
              <a:ext uri="{FF2B5EF4-FFF2-40B4-BE49-F238E27FC236}">
                <a16:creationId xmlns:a16="http://schemas.microsoft.com/office/drawing/2014/main" id="{BB4464B5-2FBF-6D53-D4E3-A44E0B3589B1}"/>
              </a:ext>
            </a:extLst>
          </p:cNvPr>
          <p:cNvCxnSpPr>
            <a:cxnSpLocks/>
          </p:cNvCxnSpPr>
          <p:nvPr/>
        </p:nvCxnSpPr>
        <p:spPr>
          <a:xfrm flipV="1">
            <a:off x="5363101" y="3454493"/>
            <a:ext cx="152400" cy="20538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2" name="Rectangle: Rounded Corners 1">
            <a:extLst>
              <a:ext uri="{FF2B5EF4-FFF2-40B4-BE49-F238E27FC236}">
                <a16:creationId xmlns:a16="http://schemas.microsoft.com/office/drawing/2014/main" id="{F9EC8054-D73D-86BC-D82A-213123CEE12D}"/>
              </a:ext>
            </a:extLst>
          </p:cNvPr>
          <p:cNvSpPr/>
          <p:nvPr/>
        </p:nvSpPr>
        <p:spPr>
          <a:xfrm>
            <a:off x="7458298" y="3738633"/>
            <a:ext cx="238833" cy="14637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5" name="Picture 4">
            <a:extLst>
              <a:ext uri="{FF2B5EF4-FFF2-40B4-BE49-F238E27FC236}">
                <a16:creationId xmlns:a16="http://schemas.microsoft.com/office/drawing/2014/main" id="{F253BE63-CD1F-3622-B27E-773EBCDB233C}"/>
              </a:ext>
            </a:extLst>
          </p:cNvPr>
          <p:cNvPicPr>
            <a:picLocks noChangeAspect="1"/>
          </p:cNvPicPr>
          <p:nvPr/>
        </p:nvPicPr>
        <p:blipFill>
          <a:blip r:embed="rId3"/>
          <a:stretch>
            <a:fillRect/>
          </a:stretch>
        </p:blipFill>
        <p:spPr>
          <a:xfrm>
            <a:off x="7453270" y="2571750"/>
            <a:ext cx="243861" cy="146317"/>
          </a:xfrm>
          <a:prstGeom prst="rect">
            <a:avLst/>
          </a:prstGeom>
        </p:spPr>
      </p:pic>
    </p:spTree>
    <p:extLst>
      <p:ext uri="{BB962C8B-B14F-4D97-AF65-F5344CB8AC3E}">
        <p14:creationId xmlns:p14="http://schemas.microsoft.com/office/powerpoint/2010/main" val="123531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A1BEEF-BCE2-4588-9A0E-A502B6862214}"/>
              </a:ext>
            </a:extLst>
          </p:cNvPr>
          <p:cNvSpPr/>
          <p:nvPr/>
        </p:nvSpPr>
        <p:spPr>
          <a:xfrm>
            <a:off x="613140" y="3068801"/>
            <a:ext cx="2327282" cy="1000274"/>
          </a:xfrm>
          <a:prstGeom prst="rect">
            <a:avLst/>
          </a:prstGeom>
          <a:solidFill>
            <a:schemeClr val="accent5"/>
          </a:solidFill>
        </p:spPr>
        <p:txBody>
          <a:bodyPr wrap="square">
            <a:spAutoFit/>
          </a:bodyPr>
          <a:lstStyle/>
          <a:p>
            <a:pPr algn="ctr" fontAlgn="b"/>
            <a:r>
              <a:rPr lang="es-MX" sz="900" b="1">
                <a:effectLst/>
                <a:latin typeface="+mn-lt"/>
                <a:ea typeface="Times New Roman" panose="02020603050405020304" pitchFamily="18" charset="0"/>
              </a:rPr>
              <a:t>CALA_CarnivalBr_26Jan2024-Por </a:t>
            </a:r>
            <a:endParaRPr lang="en-US" sz="900">
              <a:latin typeface="+mn-lt"/>
            </a:endParaRPr>
          </a:p>
          <a:p>
            <a:pPr algn="ctr"/>
            <a:endParaRPr lang="en-US" sz="900">
              <a:latin typeface="+mn-lt"/>
            </a:endParaRPr>
          </a:p>
          <a:p>
            <a:pPr algn="ctr"/>
            <a:r>
              <a:rPr lang="en-US" sz="900">
                <a:latin typeface="+mn-lt"/>
              </a:rPr>
              <a:t>Subject Line: </a:t>
            </a:r>
          </a:p>
          <a:p>
            <a:pPr algn="ctr"/>
            <a:r>
              <a:rPr lang="es-ES" sz="900">
                <a:latin typeface="+mn-lt"/>
              </a:rPr>
              <a:t>‘</a:t>
            </a:r>
            <a:r>
              <a:rPr lang="pt-BR" sz="900">
                <a:latin typeface="+mn-lt"/>
              </a:rPr>
              <a:t>Mergulhe no Ritmo Vibrante do Carnaval Brasileiro</a:t>
            </a:r>
            <a:r>
              <a:rPr lang="es-ES" sz="900">
                <a:latin typeface="+mn-lt"/>
              </a:rPr>
              <a:t>’</a:t>
            </a:r>
          </a:p>
          <a:p>
            <a:pPr algn="ctr"/>
            <a:r>
              <a:rPr lang="en-US" sz="700" i="1">
                <a:latin typeface="+mn-lt"/>
              </a:rPr>
              <a:t>‘Immerse yourself in the Vibrant Rhythm of Brazilian Carnival’</a:t>
            </a:r>
          </a:p>
        </p:txBody>
      </p:sp>
      <p:sp>
        <p:nvSpPr>
          <p:cNvPr id="3" name="Title 2">
            <a:extLst>
              <a:ext uri="{FF2B5EF4-FFF2-40B4-BE49-F238E27FC236}">
                <a16:creationId xmlns:a16="http://schemas.microsoft.com/office/drawing/2014/main" id="{1C069074-441F-4D7F-89FE-CBCDF853127B}"/>
              </a:ext>
            </a:extLst>
          </p:cNvPr>
          <p:cNvSpPr>
            <a:spLocks noGrp="1"/>
          </p:cNvSpPr>
          <p:nvPr>
            <p:ph type="title"/>
          </p:nvPr>
        </p:nvSpPr>
        <p:spPr>
          <a:xfrm>
            <a:off x="282683" y="180170"/>
            <a:ext cx="5631521" cy="373965"/>
          </a:xfrm>
        </p:spPr>
        <p:txBody>
          <a:bodyPr/>
          <a:lstStyle/>
          <a:p>
            <a:r>
              <a:rPr lang="en-US">
                <a:solidFill>
                  <a:schemeClr val="tx1"/>
                </a:solidFill>
                <a:latin typeface="Times New Roman"/>
                <a:cs typeface="Times New Roman"/>
              </a:rPr>
              <a:t>METT:</a:t>
            </a:r>
            <a:r>
              <a:rPr lang="en-US" sz="2400">
                <a:solidFill>
                  <a:schemeClr val="tx1"/>
                </a:solidFill>
                <a:latin typeface="Times New Roman"/>
                <a:cs typeface="Times New Roman"/>
              </a:rPr>
              <a:t> </a:t>
            </a:r>
            <a:r>
              <a:rPr lang="en-US">
                <a:solidFill>
                  <a:schemeClr val="tx1"/>
                </a:solidFill>
              </a:rPr>
              <a:t>Top Performers</a:t>
            </a:r>
          </a:p>
        </p:txBody>
      </p:sp>
      <p:sp>
        <p:nvSpPr>
          <p:cNvPr id="4" name="Slide Number Placeholder 3">
            <a:extLst>
              <a:ext uri="{FF2B5EF4-FFF2-40B4-BE49-F238E27FC236}">
                <a16:creationId xmlns:a16="http://schemas.microsoft.com/office/drawing/2014/main" id="{563BE35F-5DDC-4322-B551-02198DE3DE02}"/>
              </a:ext>
            </a:extLst>
          </p:cNvPr>
          <p:cNvSpPr>
            <a:spLocks noGrp="1"/>
          </p:cNvSpPr>
          <p:nvPr>
            <p:ph type="sldNum" sz="quarter" idx="4"/>
          </p:nvPr>
        </p:nvSpPr>
        <p:spPr/>
        <p:txBody>
          <a:bodyPr/>
          <a:lstStyle/>
          <a:p>
            <a:pPr>
              <a:defRPr/>
            </a:pPr>
            <a:fld id="{715B0AD5-9FA0-A94F-82FE-4CE4E1FBE6E3}" type="slidenum">
              <a:rPr lang="en-US" smtClean="0"/>
              <a:pPr>
                <a:defRPr/>
              </a:pPr>
              <a:t>24</a:t>
            </a:fld>
            <a:endParaRPr lang="en-US"/>
          </a:p>
        </p:txBody>
      </p:sp>
      <p:sp>
        <p:nvSpPr>
          <p:cNvPr id="18" name="Title 2">
            <a:extLst>
              <a:ext uri="{FF2B5EF4-FFF2-40B4-BE49-F238E27FC236}">
                <a16:creationId xmlns:a16="http://schemas.microsoft.com/office/drawing/2014/main" id="{4A687693-596E-FBEC-C7D4-7881B6FF67EB}"/>
              </a:ext>
            </a:extLst>
          </p:cNvPr>
          <p:cNvSpPr txBox="1">
            <a:spLocks/>
          </p:cNvSpPr>
          <p:nvPr/>
        </p:nvSpPr>
        <p:spPr bwMode="auto">
          <a:xfrm>
            <a:off x="282683" y="573546"/>
            <a:ext cx="1897708" cy="2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2" name="Rectangle 1">
            <a:extLst>
              <a:ext uri="{FF2B5EF4-FFF2-40B4-BE49-F238E27FC236}">
                <a16:creationId xmlns:a16="http://schemas.microsoft.com/office/drawing/2014/main" id="{15B6E234-3D9B-0FE2-9F07-450EE0FBDDDC}"/>
              </a:ext>
            </a:extLst>
          </p:cNvPr>
          <p:cNvSpPr/>
          <p:nvPr/>
        </p:nvSpPr>
        <p:spPr>
          <a:xfrm>
            <a:off x="5277560" y="2508225"/>
            <a:ext cx="2188122" cy="646331"/>
          </a:xfrm>
          <a:prstGeom prst="rect">
            <a:avLst/>
          </a:prstGeom>
          <a:solidFill>
            <a:schemeClr val="accent5"/>
          </a:solidFill>
        </p:spPr>
        <p:txBody>
          <a:bodyPr wrap="square">
            <a:spAutoFit/>
          </a:bodyPr>
          <a:lstStyle/>
          <a:p>
            <a:pPr marR="0" lvl="0" algn="ctr">
              <a:spcBef>
                <a:spcPts val="0"/>
              </a:spcBef>
              <a:spcAft>
                <a:spcPts val="0"/>
              </a:spcAft>
            </a:pPr>
            <a:r>
              <a:rPr lang="en-US" sz="900" b="1">
                <a:effectLst/>
                <a:latin typeface="+mn-lt"/>
                <a:ea typeface="Times New Roman" panose="02020603050405020304" pitchFamily="18" charset="0"/>
              </a:rPr>
              <a:t>CALA_Aruba_5Jan2024-Eng </a:t>
            </a:r>
            <a:endParaRPr lang="en-US" sz="900" b="1">
              <a:latin typeface="+mn-lt"/>
              <a:ea typeface="Times New Roman" panose="02020603050405020304" pitchFamily="18" charset="0"/>
            </a:endParaRPr>
          </a:p>
          <a:p>
            <a:pPr marR="0" lvl="0" algn="ctr">
              <a:spcBef>
                <a:spcPts val="0"/>
              </a:spcBef>
              <a:spcAft>
                <a:spcPts val="0"/>
              </a:spcAft>
            </a:pPr>
            <a:endParaRPr lang="en-US" sz="900">
              <a:effectLst/>
              <a:latin typeface="+mn-lt"/>
              <a:ea typeface="Times New Roman" panose="02020603050405020304" pitchFamily="18" charset="0"/>
            </a:endParaRPr>
          </a:p>
          <a:p>
            <a:pPr algn="ctr"/>
            <a:r>
              <a:rPr lang="en-US" sz="900">
                <a:latin typeface="+mn-lt"/>
              </a:rPr>
              <a:t>Subject Line: </a:t>
            </a:r>
          </a:p>
          <a:p>
            <a:pPr marR="0" lvl="0" algn="ctr">
              <a:spcBef>
                <a:spcPts val="0"/>
              </a:spcBef>
              <a:spcAft>
                <a:spcPts val="0"/>
              </a:spcAft>
            </a:pPr>
            <a:r>
              <a:rPr lang="es-ES" sz="900">
                <a:latin typeface="+mn-lt"/>
              </a:rPr>
              <a:t>‘</a:t>
            </a:r>
            <a:r>
              <a:rPr lang="en-US" sz="900">
                <a:effectLst/>
                <a:latin typeface="+mn-lt"/>
                <a:ea typeface="Times New Roman" panose="02020603050405020304" pitchFamily="18" charset="0"/>
              </a:rPr>
              <a:t>Bask in Aruba's Tranquil Beauty</a:t>
            </a:r>
            <a:r>
              <a:rPr lang="es-ES" sz="900" i="1">
                <a:latin typeface="+mn-lt"/>
              </a:rPr>
              <a:t>’</a:t>
            </a:r>
            <a:endParaRPr lang="en-US" sz="900" i="1">
              <a:latin typeface="+mn-lt"/>
            </a:endParaRPr>
          </a:p>
        </p:txBody>
      </p:sp>
      <p:pic>
        <p:nvPicPr>
          <p:cNvPr id="7" name="Picture 6">
            <a:extLst>
              <a:ext uri="{FF2B5EF4-FFF2-40B4-BE49-F238E27FC236}">
                <a16:creationId xmlns:a16="http://schemas.microsoft.com/office/drawing/2014/main" id="{DDDD23EA-4FC8-7A1A-9714-619494D63738}"/>
              </a:ext>
            </a:extLst>
          </p:cNvPr>
          <p:cNvPicPr>
            <a:picLocks noChangeAspect="1"/>
          </p:cNvPicPr>
          <p:nvPr/>
        </p:nvPicPr>
        <p:blipFill rotWithShape="1">
          <a:blip r:embed="rId3"/>
          <a:srcRect b="15249"/>
          <a:stretch/>
        </p:blipFill>
        <p:spPr>
          <a:xfrm>
            <a:off x="2940422" y="775030"/>
            <a:ext cx="960801" cy="4073900"/>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DE7F9BE-56FD-8BB1-056B-EDB5860EB309}"/>
              </a:ext>
            </a:extLst>
          </p:cNvPr>
          <p:cNvPicPr>
            <a:picLocks noChangeAspect="1"/>
          </p:cNvPicPr>
          <p:nvPr/>
        </p:nvPicPr>
        <p:blipFill rotWithShape="1">
          <a:blip r:embed="rId4"/>
          <a:srcRect t="-275" b="17823"/>
          <a:stretch/>
        </p:blipFill>
        <p:spPr>
          <a:xfrm>
            <a:off x="4384996" y="794441"/>
            <a:ext cx="1013545" cy="3661239"/>
          </a:xfrm>
          <a:prstGeom prst="rect">
            <a:avLst/>
          </a:prstGeom>
          <a:ln>
            <a:solidFill>
              <a:schemeClr val="tx1"/>
            </a:solidFill>
          </a:ln>
          <a:effectLst>
            <a:outerShdw blurRad="292100" dist="139700" dir="2700000" algn="tl" rotWithShape="0">
              <a:srgbClr val="333333">
                <a:alpha val="65000"/>
              </a:srgbClr>
            </a:outerShdw>
          </a:effectLst>
        </p:spPr>
      </p:pic>
      <p:sp>
        <p:nvSpPr>
          <p:cNvPr id="6" name="Text Placeholder 1">
            <a:extLst>
              <a:ext uri="{FF2B5EF4-FFF2-40B4-BE49-F238E27FC236}">
                <a16:creationId xmlns:a16="http://schemas.microsoft.com/office/drawing/2014/main" id="{57C37284-8F02-9283-3591-BB9603A20ABD}"/>
              </a:ext>
            </a:extLst>
          </p:cNvPr>
          <p:cNvSpPr txBox="1">
            <a:spLocks/>
          </p:cNvSpPr>
          <p:nvPr/>
        </p:nvSpPr>
        <p:spPr bwMode="auto">
          <a:xfrm>
            <a:off x="5585204" y="1567385"/>
            <a:ext cx="1572834" cy="46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000" b="1">
                <a:solidFill>
                  <a:schemeClr val="tx1"/>
                </a:solidFill>
                <a:latin typeface="+mn-lt"/>
              </a:rPr>
              <a:t>Top Revenue Generator</a:t>
            </a:r>
          </a:p>
          <a:p>
            <a:pPr marL="0" indent="0" algn="ctr">
              <a:buNone/>
            </a:pPr>
            <a:r>
              <a:rPr lang="en-US" sz="1000" b="1">
                <a:solidFill>
                  <a:schemeClr val="tx1"/>
                </a:solidFill>
                <a:latin typeface="+mn-lt"/>
              </a:rPr>
              <a:t>Rev: </a:t>
            </a:r>
            <a:r>
              <a:rPr lang="en-US" sz="1000" b="1" u="none" strike="noStrike">
                <a:solidFill>
                  <a:schemeClr val="tx1"/>
                </a:solidFill>
                <a:effectLst/>
                <a:latin typeface="+mn-lt"/>
              </a:rPr>
              <a:t>$1,366</a:t>
            </a:r>
            <a:endParaRPr lang="en-US" sz="1000" b="1" i="0" u="none" strike="noStrike">
              <a:solidFill>
                <a:schemeClr val="tx1"/>
              </a:solidFill>
              <a:effectLst/>
              <a:latin typeface="+mn-lt"/>
            </a:endParaRPr>
          </a:p>
          <a:p>
            <a:pPr marL="0" indent="0" algn="r">
              <a:buFont typeface="Arial" panose="020B0604020202020204" pitchFamily="34" charset="0"/>
              <a:buNone/>
            </a:pPr>
            <a:endParaRPr lang="en-US" sz="1200">
              <a:solidFill>
                <a:srgbClr val="FF0000"/>
              </a:solidFill>
            </a:endParaRPr>
          </a:p>
        </p:txBody>
      </p:sp>
      <p:sp>
        <p:nvSpPr>
          <p:cNvPr id="11" name="Text Placeholder 1">
            <a:extLst>
              <a:ext uri="{FF2B5EF4-FFF2-40B4-BE49-F238E27FC236}">
                <a16:creationId xmlns:a16="http://schemas.microsoft.com/office/drawing/2014/main" id="{BC8D2557-0004-EC3E-29D2-17B72927FCD2}"/>
              </a:ext>
            </a:extLst>
          </p:cNvPr>
          <p:cNvSpPr txBox="1">
            <a:spLocks/>
          </p:cNvSpPr>
          <p:nvPr/>
        </p:nvSpPr>
        <p:spPr bwMode="auto">
          <a:xfrm>
            <a:off x="873281" y="2351328"/>
            <a:ext cx="1722928" cy="80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600" b="0" i="0" kern="1200">
                <a:solidFill>
                  <a:srgbClr val="231C17"/>
                </a:solidFill>
                <a:latin typeface="Arial" panose="020B0604020202020204" pitchFamily="34" charset="0"/>
                <a:ea typeface="Arial" panose="020B0604020202020204" pitchFamily="34" charset="0"/>
                <a:cs typeface="Arial" panose="020B0604020202020204" pitchFamily="34" charset="0"/>
              </a:defRPr>
            </a:lvl1pPr>
            <a:lvl2pPr marL="4114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400" b="0" i="0" kern="1200">
                <a:solidFill>
                  <a:srgbClr val="231C17"/>
                </a:solidFill>
                <a:latin typeface="Arial" panose="020B0604020202020204" pitchFamily="34" charset="0"/>
                <a:ea typeface="Arial" panose="020B0604020202020204" pitchFamily="34" charset="0"/>
                <a:cs typeface="Arial" panose="020B0604020202020204" pitchFamily="34" charset="0"/>
              </a:defRPr>
            </a:lvl2pPr>
            <a:lvl3pPr marL="68580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3pPr>
            <a:lvl4pPr marL="100584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rial" panose="020B0604020202020204" pitchFamily="34" charset="0"/>
                <a:ea typeface="Arial" panose="020B0604020202020204" pitchFamily="34" charset="0"/>
                <a:cs typeface="Arial" panose="020B0604020202020204" pitchFamily="34" charset="0"/>
              </a:defRPr>
            </a:lvl4pPr>
            <a:lvl5pPr marL="182880" indent="-182880" algn="l" defTabSz="457200" rtl="0" eaLnBrk="0" fontAlgn="base" hangingPunct="0">
              <a:lnSpc>
                <a:spcPct val="90000"/>
              </a:lnSpc>
              <a:spcBef>
                <a:spcPts val="550"/>
              </a:spcBef>
              <a:spcAft>
                <a:spcPct val="0"/>
              </a:spcAft>
              <a:buClr>
                <a:schemeClr val="accent1"/>
              </a:buClr>
              <a:buSzPct val="95000"/>
              <a:buFont typeface="Arial" panose="020B0604020202020204" pitchFamily="34" charset="0"/>
              <a:buChar char="•"/>
              <a:defRPr sz="1200" b="0" i="0" kern="1200">
                <a:solidFill>
                  <a:srgbClr val="231C17"/>
                </a:solidFill>
                <a:latin typeface="Aldine 721 Light BT" panose="02040503060506020403" pitchFamily="18" charset="0"/>
                <a:ea typeface="Aldine 721 Light BT" panose="02040503060506020403" pitchFamily="18" charset="0"/>
                <a:cs typeface="Aldine 721 Light BT" panose="02040503060506020403"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000" b="1">
                <a:solidFill>
                  <a:schemeClr val="tx1"/>
                </a:solidFill>
                <a:latin typeface="+mn-lt"/>
              </a:rPr>
              <a:t>Top  Overall Performance</a:t>
            </a:r>
          </a:p>
          <a:p>
            <a:pPr marL="0" indent="0" algn="ctr">
              <a:buNone/>
            </a:pPr>
            <a:r>
              <a:rPr lang="en-US" sz="1000" b="1">
                <a:solidFill>
                  <a:schemeClr val="tx1"/>
                </a:solidFill>
                <a:latin typeface="+mn-lt"/>
              </a:rPr>
              <a:t>CTR: </a:t>
            </a:r>
            <a:r>
              <a:rPr lang="en-US" sz="1000" b="1" u="none" strike="noStrike">
                <a:solidFill>
                  <a:schemeClr val="tx1"/>
                </a:solidFill>
                <a:effectLst/>
                <a:latin typeface="+mn-lt"/>
              </a:rPr>
              <a:t>1.09%</a:t>
            </a:r>
            <a:r>
              <a:rPr lang="en-US" sz="1000" b="1">
                <a:solidFill>
                  <a:schemeClr val="tx1"/>
                </a:solidFill>
                <a:latin typeface="+mn-lt"/>
              </a:rPr>
              <a:t> </a:t>
            </a:r>
          </a:p>
          <a:p>
            <a:pPr marL="0" indent="0" algn="ctr">
              <a:buNone/>
            </a:pPr>
            <a:r>
              <a:rPr lang="en-US" sz="1000" b="1" i="0">
                <a:solidFill>
                  <a:schemeClr val="tx1"/>
                </a:solidFill>
                <a:latin typeface="+mn-lt"/>
              </a:rPr>
              <a:t>Rev: </a:t>
            </a:r>
            <a:r>
              <a:rPr lang="en-US" sz="1000" b="1" u="none" strike="noStrike">
                <a:solidFill>
                  <a:schemeClr val="tx1"/>
                </a:solidFill>
                <a:effectLst/>
                <a:latin typeface="+mn-lt"/>
              </a:rPr>
              <a:t>$945</a:t>
            </a:r>
            <a:endParaRPr lang="en-US" sz="1000" b="1" i="0" u="none" strike="noStrike">
              <a:solidFill>
                <a:schemeClr val="tx1"/>
              </a:solidFill>
              <a:effectLst/>
              <a:latin typeface="+mn-lt"/>
            </a:endParaRPr>
          </a:p>
          <a:p>
            <a:pPr marL="0" indent="0" algn="ctr">
              <a:buNone/>
            </a:pPr>
            <a:endParaRPr lang="en-US" sz="1000" b="1" i="0" u="none" strike="noStrike">
              <a:solidFill>
                <a:srgbClr val="00B050"/>
              </a:solidFill>
              <a:effectLst/>
              <a:latin typeface="+mn-lt"/>
            </a:endParaRPr>
          </a:p>
          <a:p>
            <a:pPr marL="0" indent="0" algn="ctr">
              <a:buFont typeface="Arial" panose="020B0604020202020204" pitchFamily="34" charset="0"/>
              <a:buNone/>
            </a:pPr>
            <a:endParaRPr lang="en-US" sz="1000">
              <a:solidFill>
                <a:srgbClr val="FF0000"/>
              </a:solidFill>
              <a:latin typeface="+mn-lt"/>
            </a:endParaRPr>
          </a:p>
        </p:txBody>
      </p:sp>
    </p:spTree>
    <p:extLst>
      <p:ext uri="{BB962C8B-B14F-4D97-AF65-F5344CB8AC3E}">
        <p14:creationId xmlns:p14="http://schemas.microsoft.com/office/powerpoint/2010/main" val="68294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Testing &amp; Optimization</a:t>
            </a:r>
            <a:endParaRPr lang="en-US"/>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25</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2433109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0B8C03-F8E4-4A88-88C1-A623C7596926}"/>
              </a:ext>
            </a:extLst>
          </p:cNvPr>
          <p:cNvSpPr>
            <a:spLocks noGrp="1"/>
          </p:cNvSpPr>
          <p:nvPr>
            <p:ph type="title"/>
          </p:nvPr>
        </p:nvSpPr>
        <p:spPr>
          <a:xfrm>
            <a:off x="508122" y="321202"/>
            <a:ext cx="4869790" cy="769251"/>
          </a:xfrm>
        </p:spPr>
        <p:txBody>
          <a:bodyPr/>
          <a:lstStyle/>
          <a:p>
            <a:r>
              <a:rPr lang="en-US">
                <a:latin typeface="Times New Roman"/>
                <a:cs typeface="Times New Roman"/>
              </a:rPr>
              <a:t>Destinations Solo: Mobile App Creative Testing</a:t>
            </a:r>
            <a:endParaRPr lang="en-US"/>
          </a:p>
        </p:txBody>
      </p:sp>
      <p:sp>
        <p:nvSpPr>
          <p:cNvPr id="5" name="Slide Number Placeholder 4">
            <a:extLst>
              <a:ext uri="{FF2B5EF4-FFF2-40B4-BE49-F238E27FC236}">
                <a16:creationId xmlns:a16="http://schemas.microsoft.com/office/drawing/2014/main" id="{CEFDBBAA-449D-478E-86E8-87B90C603385}"/>
              </a:ext>
            </a:extLst>
          </p:cNvPr>
          <p:cNvSpPr>
            <a:spLocks noGrp="1"/>
          </p:cNvSpPr>
          <p:nvPr>
            <p:ph type="sldNum" sz="quarter" idx="4"/>
          </p:nvPr>
        </p:nvSpPr>
        <p:spPr/>
        <p:txBody>
          <a:bodyPr/>
          <a:lstStyle/>
          <a:p>
            <a:pPr>
              <a:defRPr/>
            </a:pPr>
            <a:fld id="{715B0AD5-9FA0-A94F-82FE-4CE4E1FBE6E3}" type="slidenum">
              <a:rPr lang="en-US" smtClean="0"/>
              <a:pPr>
                <a:defRPr/>
              </a:pPr>
              <a:t>26</a:t>
            </a:fld>
            <a:endParaRPr lang="en-US"/>
          </a:p>
        </p:txBody>
      </p:sp>
      <p:sp>
        <p:nvSpPr>
          <p:cNvPr id="3" name="Title 2">
            <a:extLst>
              <a:ext uri="{FF2B5EF4-FFF2-40B4-BE49-F238E27FC236}">
                <a16:creationId xmlns:a16="http://schemas.microsoft.com/office/drawing/2014/main" id="{63940587-5506-AAC3-7310-8AA979890B19}"/>
              </a:ext>
            </a:extLst>
          </p:cNvPr>
          <p:cNvSpPr txBox="1">
            <a:spLocks/>
          </p:cNvSpPr>
          <p:nvPr/>
        </p:nvSpPr>
        <p:spPr bwMode="auto">
          <a:xfrm>
            <a:off x="500527" y="1090454"/>
            <a:ext cx="1645987" cy="2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a:solidFill>
                <a:schemeClr val="tx1"/>
              </a:solidFill>
              <a:highlight>
                <a:srgbClr val="FFFF00"/>
              </a:highlight>
            </a:endParaRPr>
          </a:p>
        </p:txBody>
      </p:sp>
      <p:sp>
        <p:nvSpPr>
          <p:cNvPr id="4" name="TextBox 3">
            <a:extLst>
              <a:ext uri="{FF2B5EF4-FFF2-40B4-BE49-F238E27FC236}">
                <a16:creationId xmlns:a16="http://schemas.microsoft.com/office/drawing/2014/main" id="{F95D0E21-5C52-FBD0-6285-7CF71BA00A9B}"/>
              </a:ext>
            </a:extLst>
          </p:cNvPr>
          <p:cNvSpPr txBox="1"/>
          <p:nvPr/>
        </p:nvSpPr>
        <p:spPr>
          <a:xfrm>
            <a:off x="1195957" y="2045630"/>
            <a:ext cx="1325072" cy="461665"/>
          </a:xfrm>
          <a:prstGeom prst="rect">
            <a:avLst/>
          </a:prstGeom>
          <a:solidFill>
            <a:schemeClr val="accent3"/>
          </a:solidFill>
        </p:spPr>
        <p:txBody>
          <a:bodyPr wrap="square" rtlCol="0">
            <a:spAutoFit/>
          </a:bodyPr>
          <a:lstStyle/>
          <a:p>
            <a:pPr algn="r"/>
            <a:r>
              <a:rPr lang="en-US" sz="800" i="1">
                <a:latin typeface="+mn-lt"/>
              </a:rPr>
              <a:t>November, Mobile App,</a:t>
            </a:r>
          </a:p>
          <a:p>
            <a:pPr algn="r"/>
            <a:r>
              <a:rPr lang="en-US" sz="800" i="1">
                <a:latin typeface="+mn-lt"/>
              </a:rPr>
              <a:t>English Version</a:t>
            </a:r>
          </a:p>
          <a:p>
            <a:pPr algn="r"/>
            <a:r>
              <a:rPr lang="en-US" sz="800" i="1">
                <a:latin typeface="+mn-lt"/>
              </a:rPr>
              <a:t>Module CTR: </a:t>
            </a:r>
            <a:r>
              <a:rPr lang="en-US" sz="800">
                <a:latin typeface="+mn-lt"/>
              </a:rPr>
              <a:t>1.4%</a:t>
            </a:r>
            <a:endParaRPr lang="en-US" sz="800" i="1">
              <a:latin typeface="+mn-lt"/>
            </a:endParaRPr>
          </a:p>
        </p:txBody>
      </p:sp>
      <p:sp>
        <p:nvSpPr>
          <p:cNvPr id="8" name="TextBox 7">
            <a:extLst>
              <a:ext uri="{FF2B5EF4-FFF2-40B4-BE49-F238E27FC236}">
                <a16:creationId xmlns:a16="http://schemas.microsoft.com/office/drawing/2014/main" id="{B7B245D8-EF3B-4262-022B-F87228952D59}"/>
              </a:ext>
            </a:extLst>
          </p:cNvPr>
          <p:cNvSpPr txBox="1"/>
          <p:nvPr/>
        </p:nvSpPr>
        <p:spPr>
          <a:xfrm>
            <a:off x="3637583" y="2036540"/>
            <a:ext cx="1325072" cy="584775"/>
          </a:xfrm>
          <a:prstGeom prst="rect">
            <a:avLst/>
          </a:prstGeom>
          <a:solidFill>
            <a:schemeClr val="accent3"/>
          </a:solidFill>
        </p:spPr>
        <p:txBody>
          <a:bodyPr wrap="square" rtlCol="0">
            <a:spAutoFit/>
          </a:bodyPr>
          <a:lstStyle/>
          <a:p>
            <a:pPr algn="r"/>
            <a:r>
              <a:rPr lang="en-US" sz="800" i="1">
                <a:latin typeface="+mn-lt"/>
              </a:rPr>
              <a:t>December, Mobile App,</a:t>
            </a:r>
          </a:p>
          <a:p>
            <a:pPr algn="r"/>
            <a:r>
              <a:rPr lang="en-US" sz="800" i="1">
                <a:latin typeface="+mn-lt"/>
              </a:rPr>
              <a:t>Spanish Version</a:t>
            </a:r>
          </a:p>
          <a:p>
            <a:pPr algn="r"/>
            <a:r>
              <a:rPr lang="en-US" sz="800" i="1">
                <a:latin typeface="+mn-lt"/>
              </a:rPr>
              <a:t>Module CTR: 0</a:t>
            </a:r>
            <a:r>
              <a:rPr lang="en-US" sz="800">
                <a:latin typeface="+mn-lt"/>
              </a:rPr>
              <a:t>.7%</a:t>
            </a:r>
            <a:endParaRPr lang="en-US" sz="800" i="1">
              <a:latin typeface="+mn-lt"/>
            </a:endParaRPr>
          </a:p>
          <a:p>
            <a:pPr algn="r"/>
            <a:endParaRPr lang="en-US" sz="800" i="1">
              <a:latin typeface="+mn-lt"/>
            </a:endParaRPr>
          </a:p>
        </p:txBody>
      </p:sp>
      <p:sp>
        <p:nvSpPr>
          <p:cNvPr id="9" name="TextBox 8">
            <a:extLst>
              <a:ext uri="{FF2B5EF4-FFF2-40B4-BE49-F238E27FC236}">
                <a16:creationId xmlns:a16="http://schemas.microsoft.com/office/drawing/2014/main" id="{C5B85B3E-40FD-F165-E8CD-9D3752F06244}"/>
              </a:ext>
            </a:extLst>
          </p:cNvPr>
          <p:cNvSpPr txBox="1"/>
          <p:nvPr/>
        </p:nvSpPr>
        <p:spPr>
          <a:xfrm>
            <a:off x="6450610" y="2036540"/>
            <a:ext cx="1325072" cy="461665"/>
          </a:xfrm>
          <a:prstGeom prst="rect">
            <a:avLst/>
          </a:prstGeom>
          <a:solidFill>
            <a:schemeClr val="accent3"/>
          </a:solidFill>
        </p:spPr>
        <p:txBody>
          <a:bodyPr wrap="square" rtlCol="0">
            <a:spAutoFit/>
          </a:bodyPr>
          <a:lstStyle/>
          <a:p>
            <a:pPr algn="r"/>
            <a:r>
              <a:rPr lang="en-US" sz="800" i="1" dirty="0">
                <a:latin typeface="+mn-lt"/>
              </a:rPr>
              <a:t>January, Mobile App,</a:t>
            </a:r>
          </a:p>
          <a:p>
            <a:pPr algn="r"/>
            <a:r>
              <a:rPr lang="en-US" sz="800" i="1" dirty="0">
                <a:latin typeface="+mn-lt"/>
              </a:rPr>
              <a:t>English Version</a:t>
            </a:r>
          </a:p>
          <a:p>
            <a:pPr algn="r"/>
            <a:endParaRPr lang="en-US" sz="800" i="1" dirty="0">
              <a:latin typeface="+mn-lt"/>
            </a:endParaRPr>
          </a:p>
        </p:txBody>
      </p:sp>
      <p:pic>
        <p:nvPicPr>
          <p:cNvPr id="18" name="Picture 17">
            <a:extLst>
              <a:ext uri="{FF2B5EF4-FFF2-40B4-BE49-F238E27FC236}">
                <a16:creationId xmlns:a16="http://schemas.microsoft.com/office/drawing/2014/main" id="{5B21D997-69C5-2018-BB04-53C624F8C00E}"/>
              </a:ext>
            </a:extLst>
          </p:cNvPr>
          <p:cNvPicPr>
            <a:picLocks noChangeAspect="1"/>
          </p:cNvPicPr>
          <p:nvPr/>
        </p:nvPicPr>
        <p:blipFill>
          <a:blip r:embed="rId3"/>
          <a:stretch>
            <a:fillRect/>
          </a:stretch>
        </p:blipFill>
        <p:spPr>
          <a:xfrm>
            <a:off x="719122" y="2498205"/>
            <a:ext cx="2278742" cy="194115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D72B394-A718-58F3-FECF-B3DAB6B6B1ED}"/>
              </a:ext>
            </a:extLst>
          </p:cNvPr>
          <p:cNvPicPr>
            <a:picLocks noChangeAspect="1"/>
          </p:cNvPicPr>
          <p:nvPr/>
        </p:nvPicPr>
        <p:blipFill>
          <a:blip r:embed="rId4"/>
          <a:stretch>
            <a:fillRect/>
          </a:stretch>
        </p:blipFill>
        <p:spPr>
          <a:xfrm>
            <a:off x="3218198" y="2474285"/>
            <a:ext cx="2278742" cy="1961099"/>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B2056DD-AD7F-B68F-DE7C-7E177C1FABCB}"/>
              </a:ext>
            </a:extLst>
          </p:cNvPr>
          <p:cNvPicPr>
            <a:picLocks noChangeAspect="1"/>
          </p:cNvPicPr>
          <p:nvPr/>
        </p:nvPicPr>
        <p:blipFill>
          <a:blip r:embed="rId5"/>
          <a:stretch>
            <a:fillRect/>
          </a:stretch>
        </p:blipFill>
        <p:spPr>
          <a:xfrm>
            <a:off x="5910067" y="2473573"/>
            <a:ext cx="2334182" cy="2005719"/>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17E2600-9459-64B6-D6CF-456CD0EBF537}"/>
              </a:ext>
            </a:extLst>
          </p:cNvPr>
          <p:cNvSpPr/>
          <p:nvPr/>
        </p:nvSpPr>
        <p:spPr>
          <a:xfrm>
            <a:off x="4572000" y="545957"/>
            <a:ext cx="4204531" cy="1323439"/>
          </a:xfrm>
          <a:prstGeom prst="rect">
            <a:avLst/>
          </a:prstGeom>
        </p:spPr>
        <p:txBody>
          <a:bodyPr wrap="square">
            <a:spAutoFit/>
          </a:bodyPr>
          <a:lstStyle/>
          <a:p>
            <a:pPr marL="171450" indent="-171450">
              <a:buFont typeface="Arial" panose="020B0604020202020204" pitchFamily="34" charset="0"/>
              <a:buChar char="•"/>
            </a:pPr>
            <a:r>
              <a:rPr lang="en-US" sz="1200">
                <a:latin typeface="+mn-lt"/>
              </a:rPr>
              <a:t>Visual refresh every 3-4 months to educate and retain engagement. </a:t>
            </a:r>
          </a:p>
          <a:p>
            <a:endParaRPr lang="en-US" sz="1200">
              <a:latin typeface="+mn-lt"/>
            </a:endParaRPr>
          </a:p>
          <a:p>
            <a:pPr marL="171450" indent="-171450">
              <a:buFont typeface="Arial" panose="020B0604020202020204" pitchFamily="34" charset="0"/>
              <a:buChar char="•"/>
            </a:pPr>
            <a:r>
              <a:rPr lang="en-US" sz="1200">
                <a:latin typeface="+mn-lt"/>
              </a:rPr>
              <a:t>Establish a schedule for remainder of year. Click activity and download metrics will help determine which app features to promote.</a:t>
            </a:r>
          </a:p>
          <a:p>
            <a:endParaRPr lang="en-US" sz="800">
              <a:latin typeface="+mn-lt"/>
            </a:endParaRPr>
          </a:p>
        </p:txBody>
      </p:sp>
      <p:pic>
        <p:nvPicPr>
          <p:cNvPr id="2" name="Picture 6">
            <a:extLst>
              <a:ext uri="{FF2B5EF4-FFF2-40B4-BE49-F238E27FC236}">
                <a16:creationId xmlns:a16="http://schemas.microsoft.com/office/drawing/2014/main" id="{176CA8F1-48C0-1D4C-537C-65400F9F7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961" y="3086861"/>
            <a:ext cx="1017532" cy="13058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D36CF64-881B-C84A-9F32-62064E35D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625" y="3072779"/>
            <a:ext cx="1061771" cy="13626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FD03A57-01A0-7A10-3220-99810B5F3231}"/>
              </a:ext>
            </a:extLst>
          </p:cNvPr>
          <p:cNvSpPr/>
          <p:nvPr/>
        </p:nvSpPr>
        <p:spPr>
          <a:xfrm>
            <a:off x="5608521" y="4479292"/>
            <a:ext cx="3009251" cy="215444"/>
          </a:xfrm>
          <a:prstGeom prst="rect">
            <a:avLst/>
          </a:prstGeom>
        </p:spPr>
        <p:txBody>
          <a:bodyPr wrap="square">
            <a:spAutoFit/>
          </a:bodyPr>
          <a:lstStyle/>
          <a:p>
            <a:pPr algn="ctr"/>
            <a:r>
              <a:rPr lang="en-US" sz="800" dirty="0">
                <a:latin typeface="+mn-lt"/>
              </a:rPr>
              <a:t>*Jan Mobile App module click data unavailable. </a:t>
            </a:r>
          </a:p>
        </p:txBody>
      </p:sp>
    </p:spTree>
    <p:extLst>
      <p:ext uri="{BB962C8B-B14F-4D97-AF65-F5344CB8AC3E}">
        <p14:creationId xmlns:p14="http://schemas.microsoft.com/office/powerpoint/2010/main" val="3186024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0B8C03-F8E4-4A88-88C1-A623C7596926}"/>
              </a:ext>
            </a:extLst>
          </p:cNvPr>
          <p:cNvSpPr>
            <a:spLocks noGrp="1"/>
          </p:cNvSpPr>
          <p:nvPr>
            <p:ph type="title"/>
          </p:nvPr>
        </p:nvSpPr>
        <p:spPr>
          <a:xfrm>
            <a:off x="508122" y="321202"/>
            <a:ext cx="4869790" cy="769251"/>
          </a:xfrm>
        </p:spPr>
        <p:txBody>
          <a:bodyPr/>
          <a:lstStyle/>
          <a:p>
            <a:r>
              <a:rPr lang="en-US">
                <a:latin typeface="Times New Roman"/>
                <a:cs typeface="Times New Roman"/>
              </a:rPr>
              <a:t>Destinations Solo: Mobile App </a:t>
            </a:r>
            <a:br>
              <a:rPr lang="en-US">
                <a:latin typeface="Times New Roman"/>
                <a:cs typeface="Times New Roman"/>
              </a:rPr>
            </a:br>
            <a:r>
              <a:rPr lang="en-US">
                <a:latin typeface="Times New Roman"/>
                <a:cs typeface="Times New Roman"/>
              </a:rPr>
              <a:t>2023 Creative Examples</a:t>
            </a:r>
            <a:endParaRPr lang="en-US"/>
          </a:p>
        </p:txBody>
      </p:sp>
      <p:sp>
        <p:nvSpPr>
          <p:cNvPr id="5" name="Slide Number Placeholder 4">
            <a:extLst>
              <a:ext uri="{FF2B5EF4-FFF2-40B4-BE49-F238E27FC236}">
                <a16:creationId xmlns:a16="http://schemas.microsoft.com/office/drawing/2014/main" id="{CEFDBBAA-449D-478E-86E8-87B90C603385}"/>
              </a:ext>
            </a:extLst>
          </p:cNvPr>
          <p:cNvSpPr>
            <a:spLocks noGrp="1"/>
          </p:cNvSpPr>
          <p:nvPr>
            <p:ph type="sldNum" sz="quarter" idx="4"/>
          </p:nvPr>
        </p:nvSpPr>
        <p:spPr/>
        <p:txBody>
          <a:bodyPr/>
          <a:lstStyle/>
          <a:p>
            <a:pPr>
              <a:defRPr/>
            </a:pPr>
            <a:fld id="{715B0AD5-9FA0-A94F-82FE-4CE4E1FBE6E3}" type="slidenum">
              <a:rPr lang="en-US" smtClean="0"/>
              <a:pPr>
                <a:defRPr/>
              </a:pPr>
              <a:t>27</a:t>
            </a:fld>
            <a:endParaRPr lang="en-US"/>
          </a:p>
        </p:txBody>
      </p:sp>
      <p:sp>
        <p:nvSpPr>
          <p:cNvPr id="9" name="TextBox 8">
            <a:extLst>
              <a:ext uri="{FF2B5EF4-FFF2-40B4-BE49-F238E27FC236}">
                <a16:creationId xmlns:a16="http://schemas.microsoft.com/office/drawing/2014/main" id="{C5B85B3E-40FD-F165-E8CD-9D3752F06244}"/>
              </a:ext>
            </a:extLst>
          </p:cNvPr>
          <p:cNvSpPr txBox="1"/>
          <p:nvPr/>
        </p:nvSpPr>
        <p:spPr>
          <a:xfrm>
            <a:off x="2126085" y="1640543"/>
            <a:ext cx="1845891" cy="461665"/>
          </a:xfrm>
          <a:prstGeom prst="rect">
            <a:avLst/>
          </a:prstGeom>
          <a:solidFill>
            <a:schemeClr val="accent3"/>
          </a:solidFill>
        </p:spPr>
        <p:txBody>
          <a:bodyPr wrap="square" rtlCol="0">
            <a:spAutoFit/>
          </a:bodyPr>
          <a:lstStyle/>
          <a:p>
            <a:pPr algn="r"/>
            <a:r>
              <a:rPr lang="en-US" sz="800" i="1">
                <a:latin typeface="+mn-lt"/>
              </a:rPr>
              <a:t>Mobile App,</a:t>
            </a:r>
          </a:p>
          <a:p>
            <a:pPr algn="r"/>
            <a:r>
              <a:rPr lang="en-US" sz="800" i="1">
                <a:latin typeface="+mn-lt"/>
              </a:rPr>
              <a:t>English Version</a:t>
            </a:r>
          </a:p>
          <a:p>
            <a:pPr algn="r"/>
            <a:r>
              <a:rPr lang="en-US" sz="800" i="1">
                <a:latin typeface="+mn-lt"/>
              </a:rPr>
              <a:t>May Module CTR: 0.5%</a:t>
            </a:r>
            <a:endParaRPr lang="en-US" sz="800">
              <a:latin typeface="+mn-lt"/>
            </a:endParaRPr>
          </a:p>
        </p:txBody>
      </p:sp>
      <p:pic>
        <p:nvPicPr>
          <p:cNvPr id="11" name="Picture 10">
            <a:extLst>
              <a:ext uri="{FF2B5EF4-FFF2-40B4-BE49-F238E27FC236}">
                <a16:creationId xmlns:a16="http://schemas.microsoft.com/office/drawing/2014/main" id="{613EC051-211A-F75C-3B5F-E75812D57DAC}"/>
              </a:ext>
            </a:extLst>
          </p:cNvPr>
          <p:cNvPicPr>
            <a:picLocks noChangeAspect="1"/>
          </p:cNvPicPr>
          <p:nvPr/>
        </p:nvPicPr>
        <p:blipFill>
          <a:blip r:embed="rId3"/>
          <a:stretch>
            <a:fillRect/>
          </a:stretch>
        </p:blipFill>
        <p:spPr>
          <a:xfrm>
            <a:off x="4545234" y="2245060"/>
            <a:ext cx="2719122" cy="191222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7A125EF-2C9A-4264-807C-E6C19177BB29}"/>
              </a:ext>
            </a:extLst>
          </p:cNvPr>
          <p:cNvSpPr txBox="1"/>
          <p:nvPr/>
        </p:nvSpPr>
        <p:spPr>
          <a:xfrm>
            <a:off x="5283701" y="1660285"/>
            <a:ext cx="1845891" cy="584775"/>
          </a:xfrm>
          <a:prstGeom prst="rect">
            <a:avLst/>
          </a:prstGeom>
          <a:solidFill>
            <a:schemeClr val="accent3"/>
          </a:solidFill>
        </p:spPr>
        <p:txBody>
          <a:bodyPr wrap="square" rtlCol="0">
            <a:spAutoFit/>
          </a:bodyPr>
          <a:lstStyle/>
          <a:p>
            <a:pPr algn="r"/>
            <a:r>
              <a:rPr lang="en-US" sz="800" i="1">
                <a:latin typeface="+mn-lt"/>
              </a:rPr>
              <a:t>Mobile App,</a:t>
            </a:r>
          </a:p>
          <a:p>
            <a:pPr algn="r"/>
            <a:r>
              <a:rPr lang="en-US" sz="800" i="1">
                <a:latin typeface="+mn-lt"/>
              </a:rPr>
              <a:t>English Version</a:t>
            </a:r>
          </a:p>
          <a:p>
            <a:pPr algn="r"/>
            <a:r>
              <a:rPr lang="en-US" sz="800" i="1">
                <a:latin typeface="+mn-lt"/>
              </a:rPr>
              <a:t>Jul Module CTR:</a:t>
            </a:r>
            <a:r>
              <a:rPr lang="en-US" sz="800">
                <a:latin typeface="+mn-lt"/>
              </a:rPr>
              <a:t> 1.3%,</a:t>
            </a:r>
          </a:p>
          <a:p>
            <a:pPr algn="r"/>
            <a:r>
              <a:rPr lang="en-US" sz="800" i="1">
                <a:latin typeface="+mn-lt"/>
              </a:rPr>
              <a:t>Aug Module CTR:</a:t>
            </a:r>
            <a:r>
              <a:rPr lang="en-US" sz="800">
                <a:latin typeface="+mn-lt"/>
              </a:rPr>
              <a:t> 0.8%</a:t>
            </a:r>
            <a:endParaRPr lang="en-US" sz="800" i="1">
              <a:latin typeface="+mn-lt"/>
            </a:endParaRPr>
          </a:p>
        </p:txBody>
      </p:sp>
      <p:pic>
        <p:nvPicPr>
          <p:cNvPr id="14" name="Picture 13">
            <a:extLst>
              <a:ext uri="{FF2B5EF4-FFF2-40B4-BE49-F238E27FC236}">
                <a16:creationId xmlns:a16="http://schemas.microsoft.com/office/drawing/2014/main" id="{E83AFC7E-12BE-D5DE-7A40-75581229DB0E}"/>
              </a:ext>
            </a:extLst>
          </p:cNvPr>
          <p:cNvPicPr>
            <a:picLocks noChangeAspect="1"/>
          </p:cNvPicPr>
          <p:nvPr/>
        </p:nvPicPr>
        <p:blipFill>
          <a:blip r:embed="rId4"/>
          <a:stretch>
            <a:fillRect/>
          </a:stretch>
        </p:blipFill>
        <p:spPr>
          <a:xfrm>
            <a:off x="1120684" y="2250194"/>
            <a:ext cx="2914062" cy="1912229"/>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A9056CF2-1718-8DF0-8C4C-10A07BDCB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952" y="2824400"/>
            <a:ext cx="1208843" cy="12854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F7B37A9-282D-88F1-6D27-8441570A3189}"/>
              </a:ext>
            </a:extLst>
          </p:cNvPr>
          <p:cNvSpPr/>
          <p:nvPr/>
        </p:nvSpPr>
        <p:spPr>
          <a:xfrm>
            <a:off x="1025495" y="4202686"/>
            <a:ext cx="3009251" cy="338554"/>
          </a:xfrm>
          <a:prstGeom prst="rect">
            <a:avLst/>
          </a:prstGeom>
        </p:spPr>
        <p:txBody>
          <a:bodyPr wrap="square">
            <a:spAutoFit/>
          </a:bodyPr>
          <a:lstStyle/>
          <a:p>
            <a:pPr algn="ctr"/>
            <a:r>
              <a:rPr lang="en-US" sz="800" dirty="0">
                <a:latin typeface="+mn-lt"/>
              </a:rPr>
              <a:t>*Jun Mobile App also used ‘Palm of your Hand’ creative and messaging. Module click data currently unavailable. </a:t>
            </a:r>
          </a:p>
        </p:txBody>
      </p:sp>
    </p:spTree>
    <p:extLst>
      <p:ext uri="{BB962C8B-B14F-4D97-AF65-F5344CB8AC3E}">
        <p14:creationId xmlns:p14="http://schemas.microsoft.com/office/powerpoint/2010/main" val="28567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Actionable Insights</a:t>
            </a:r>
            <a:endParaRPr lang="en-US"/>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28</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1137920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FC7E9-1C6D-DF4E-AFAC-D80BDC8F1FBD}"/>
              </a:ext>
            </a:extLst>
          </p:cNvPr>
          <p:cNvSpPr>
            <a:spLocks noGrp="1"/>
          </p:cNvSpPr>
          <p:nvPr>
            <p:ph type="title"/>
          </p:nvPr>
        </p:nvSpPr>
        <p:spPr>
          <a:xfrm>
            <a:off x="496274" y="270720"/>
            <a:ext cx="4181618" cy="361635"/>
          </a:xfrm>
        </p:spPr>
        <p:txBody>
          <a:bodyPr/>
          <a:lstStyle/>
          <a:p>
            <a:r>
              <a:rPr lang="en-US">
                <a:solidFill>
                  <a:schemeClr val="tx1"/>
                </a:solidFill>
              </a:rPr>
              <a:t>Actionable Insights</a:t>
            </a:r>
          </a:p>
        </p:txBody>
      </p:sp>
      <p:sp>
        <p:nvSpPr>
          <p:cNvPr id="4" name="Slide Number Placeholder 3">
            <a:extLst>
              <a:ext uri="{FF2B5EF4-FFF2-40B4-BE49-F238E27FC236}">
                <a16:creationId xmlns:a16="http://schemas.microsoft.com/office/drawing/2014/main" id="{68D6F125-2E70-DD4A-83C5-3A6A75DB7EF4}"/>
              </a:ext>
            </a:extLst>
          </p:cNvPr>
          <p:cNvSpPr>
            <a:spLocks noGrp="1"/>
          </p:cNvSpPr>
          <p:nvPr>
            <p:ph type="sldNum" sz="quarter" idx="4"/>
          </p:nvPr>
        </p:nvSpPr>
        <p:spPr/>
        <p:txBody>
          <a:bodyPr/>
          <a:lstStyle/>
          <a:p>
            <a:pPr>
              <a:defRPr/>
            </a:pPr>
            <a:fld id="{715B0AD5-9FA0-A94F-82FE-4CE4E1FBE6E3}" type="slidenum">
              <a:rPr lang="en-US" smtClean="0"/>
              <a:pPr>
                <a:defRPr/>
              </a:pPr>
              <a:t>29</a:t>
            </a:fld>
            <a:endParaRPr lang="en-US"/>
          </a:p>
        </p:txBody>
      </p:sp>
      <p:sp>
        <p:nvSpPr>
          <p:cNvPr id="6" name="Rectangle 5">
            <a:extLst>
              <a:ext uri="{FF2B5EF4-FFF2-40B4-BE49-F238E27FC236}">
                <a16:creationId xmlns:a16="http://schemas.microsoft.com/office/drawing/2014/main" id="{593B0ED3-44E7-CB48-8851-DCE494A7D5F3}"/>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E0A79BE1-F2BB-3946-A37A-367393BFB682}"/>
              </a:ext>
            </a:extLst>
          </p:cNvPr>
          <p:cNvPicPr>
            <a:picLocks noChangeAspect="1"/>
          </p:cNvPicPr>
          <p:nvPr/>
        </p:nvPicPr>
        <p:blipFill>
          <a:blip r:embed="rId3"/>
          <a:stretch>
            <a:fillRect/>
          </a:stretch>
        </p:blipFill>
        <p:spPr>
          <a:xfrm>
            <a:off x="8006863" y="4775512"/>
            <a:ext cx="950119" cy="196074"/>
          </a:xfrm>
          <a:prstGeom prst="rect">
            <a:avLst/>
          </a:prstGeom>
        </p:spPr>
      </p:pic>
      <p:sp>
        <p:nvSpPr>
          <p:cNvPr id="2" name="Text Placeholder 1">
            <a:extLst>
              <a:ext uri="{FF2B5EF4-FFF2-40B4-BE49-F238E27FC236}">
                <a16:creationId xmlns:a16="http://schemas.microsoft.com/office/drawing/2014/main" id="{1457EC5A-ECC0-DB08-F3C9-B11CB95C8E2F}"/>
              </a:ext>
            </a:extLst>
          </p:cNvPr>
          <p:cNvSpPr>
            <a:spLocks noGrp="1"/>
          </p:cNvSpPr>
          <p:nvPr>
            <p:ph type="body" sz="quarter" idx="10"/>
          </p:nvPr>
        </p:nvSpPr>
        <p:spPr>
          <a:xfrm>
            <a:off x="710811" y="974220"/>
            <a:ext cx="7980262" cy="3384135"/>
          </a:xfrm>
        </p:spPr>
        <p:txBody>
          <a:bodyPr/>
          <a:lstStyle/>
          <a:p>
            <a:pPr marL="171450" indent="-171450">
              <a:buFont typeface="Arial" panose="020B0604020202020204" pitchFamily="34" charset="0"/>
              <a:buChar char="•"/>
            </a:pPr>
            <a:r>
              <a:rPr lang="en-US" sz="1200">
                <a:latin typeface="+mn-lt"/>
              </a:rPr>
              <a:t>Produce </a:t>
            </a:r>
            <a:r>
              <a:rPr lang="en-US" sz="1200" b="1">
                <a:latin typeface="+mn-lt"/>
              </a:rPr>
              <a:t>RAPPI content </a:t>
            </a:r>
            <a:r>
              <a:rPr lang="en-US" sz="1200">
                <a:latin typeface="+mn-lt"/>
              </a:rPr>
              <a:t>to demonstrate ‘how to’ link accounts and ‘how to’ order and earn to support click engagements. Set soft goal of 5% of unique clicks within RAPPI module. </a:t>
            </a:r>
          </a:p>
          <a:p>
            <a:r>
              <a:rPr lang="en-US" sz="1200">
                <a:latin typeface="+mn-lt"/>
              </a:rPr>
              <a:t>Jan featured a </a:t>
            </a:r>
            <a:r>
              <a:rPr lang="en-US" sz="1200" b="1">
                <a:latin typeface="+mn-lt"/>
              </a:rPr>
              <a:t>non-CTA hero </a:t>
            </a:r>
            <a:r>
              <a:rPr lang="en-US" sz="1200">
                <a:latin typeface="+mn-lt"/>
              </a:rPr>
              <a:t>within global/local campaigns. In turn, secondary module performance captured above the fold clicks. Obtain first click sooner using CTA within hero. If using an editorial approach in hero and no CTA featured, consider reducing hero’s size to support secondary module’s CTA performance.   </a:t>
            </a:r>
          </a:p>
          <a:p>
            <a:pPr>
              <a:buFont typeface="Arial" panose="020B0604020202020204" pitchFamily="34" charset="0"/>
              <a:buChar char="•"/>
            </a:pPr>
            <a:r>
              <a:rPr lang="en-US" sz="1200">
                <a:latin typeface="+mn-lt"/>
              </a:rPr>
              <a:t>Properties like Renaissance Wind Creek Curacao Resort, a Jan top revenue driver among CALA properties, is near a cruise port. Create a link for audiences by including the </a:t>
            </a:r>
            <a:r>
              <a:rPr lang="en-US" sz="1200" b="1">
                <a:latin typeface="+mn-lt"/>
              </a:rPr>
              <a:t>Cruise With Points </a:t>
            </a:r>
            <a:r>
              <a:rPr lang="en-US" sz="1200">
                <a:latin typeface="+mn-lt"/>
              </a:rPr>
              <a:t>module when properties featured near a port. </a:t>
            </a:r>
          </a:p>
          <a:p>
            <a:pPr>
              <a:buFont typeface="Arial" panose="020B0604020202020204" pitchFamily="34" charset="0"/>
              <a:buChar char="•"/>
            </a:pPr>
            <a:r>
              <a:rPr lang="en-US" sz="1200">
                <a:latin typeface="+mn-lt"/>
              </a:rPr>
              <a:t>Select </a:t>
            </a:r>
            <a:r>
              <a:rPr lang="en-US" sz="1200" b="1">
                <a:latin typeface="+mn-lt"/>
              </a:rPr>
              <a:t>Traveler content </a:t>
            </a:r>
            <a:r>
              <a:rPr lang="en-US" sz="1200">
                <a:latin typeface="+mn-lt"/>
              </a:rPr>
              <a:t>that focuses primarily on CALA to support revenue to CALA properties. </a:t>
            </a:r>
            <a:endParaRPr lang="en-US" sz="1200">
              <a:solidFill>
                <a:schemeClr val="tx1"/>
              </a:solidFill>
              <a:latin typeface="+mn-lt"/>
            </a:endParaRPr>
          </a:p>
          <a:p>
            <a:r>
              <a:rPr lang="en-US" sz="1200">
                <a:solidFill>
                  <a:schemeClr val="tx1"/>
                </a:solidFill>
                <a:latin typeface="+mn-lt"/>
              </a:rPr>
              <a:t>Establish strategic </a:t>
            </a:r>
            <a:r>
              <a:rPr lang="en-US" sz="1200" b="1">
                <a:solidFill>
                  <a:schemeClr val="tx1"/>
                </a:solidFill>
                <a:latin typeface="+mn-lt"/>
              </a:rPr>
              <a:t>refresh of Featured Destinations</a:t>
            </a:r>
            <a:r>
              <a:rPr lang="en-US" sz="1200">
                <a:solidFill>
                  <a:schemeClr val="tx1"/>
                </a:solidFill>
                <a:latin typeface="+mn-lt"/>
              </a:rPr>
              <a:t>. Project Silk’s experiences a spike in engagement with </a:t>
            </a:r>
            <a:r>
              <a:rPr lang="en-US" sz="1200">
                <a:latin typeface="+mn-lt"/>
              </a:rPr>
              <a:t>newer destinations rotated into Featured Destinations module. </a:t>
            </a:r>
          </a:p>
          <a:p>
            <a:r>
              <a:rPr lang="en-US" altLang="en-US" sz="1200" b="1">
                <a:solidFill>
                  <a:schemeClr val="tx1"/>
                </a:solidFill>
                <a:latin typeface="+mn-lt"/>
              </a:rPr>
              <a:t>Track mobile app engagement </a:t>
            </a:r>
            <a:r>
              <a:rPr lang="en-US" altLang="en-US" sz="1200">
                <a:solidFill>
                  <a:schemeClr val="tx1"/>
                </a:solidFill>
                <a:latin typeface="+mn-lt"/>
              </a:rPr>
              <a:t>for Destination Solo and Global/Local campaigns to broaden insights on creative treatments and messaging differences. Refresh mobile app download reporting once available.</a:t>
            </a:r>
          </a:p>
          <a:p>
            <a:r>
              <a:rPr lang="en-US" sz="1200">
                <a:solidFill>
                  <a:schemeClr val="tx1"/>
                </a:solidFill>
                <a:latin typeface="+mn-lt"/>
                <a:cs typeface="Arial"/>
              </a:rPr>
              <a:t>Monitor percent of </a:t>
            </a:r>
            <a:r>
              <a:rPr lang="en-US" sz="1200" b="1">
                <a:solidFill>
                  <a:schemeClr val="tx1"/>
                </a:solidFill>
                <a:latin typeface="+mn-lt"/>
                <a:cs typeface="Arial"/>
              </a:rPr>
              <a:t>non-booking, lower performing METTs </a:t>
            </a:r>
            <a:r>
              <a:rPr lang="en-US" sz="1200">
                <a:solidFill>
                  <a:schemeClr val="tx1"/>
                </a:solidFill>
                <a:latin typeface="+mn-lt"/>
                <a:cs typeface="Arial"/>
              </a:rPr>
              <a:t>to identify potential trends in messaging and or timing.</a:t>
            </a:r>
            <a:endParaRPr lang="en-US" altLang="en-US" sz="1200">
              <a:solidFill>
                <a:schemeClr val="tx1"/>
              </a:solidFill>
              <a:latin typeface="+mn-lt"/>
            </a:endParaRPr>
          </a:p>
          <a:p>
            <a:r>
              <a:rPr lang="en-US" sz="1200">
                <a:latin typeface="+mn-lt"/>
              </a:rPr>
              <a:t>Continue monitoring unsub rate trends and compare to overall Bonvoy patterns. </a:t>
            </a:r>
            <a:endParaRPr lang="en-US" sz="1200">
              <a:solidFill>
                <a:schemeClr val="tx1"/>
              </a:solidFill>
              <a:latin typeface="+mn-lt"/>
            </a:endParaRPr>
          </a:p>
          <a:p>
            <a:endParaRPr lang="en-US" sz="1200">
              <a:latin typeface="+mn-lt"/>
            </a:endParaRPr>
          </a:p>
        </p:txBody>
      </p:sp>
    </p:spTree>
    <p:extLst>
      <p:ext uri="{BB962C8B-B14F-4D97-AF65-F5344CB8AC3E}">
        <p14:creationId xmlns:p14="http://schemas.microsoft.com/office/powerpoint/2010/main" val="3265075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DDA76A5-E6B5-CF88-FDDF-5FD115BBE0CE}"/>
              </a:ext>
            </a:extLst>
          </p:cNvPr>
          <p:cNvSpPr txBox="1"/>
          <p:nvPr/>
        </p:nvSpPr>
        <p:spPr>
          <a:xfrm>
            <a:off x="6112646" y="4029672"/>
            <a:ext cx="879303" cy="338554"/>
          </a:xfrm>
          <a:prstGeom prst="rect">
            <a:avLst/>
          </a:prstGeom>
          <a:solidFill>
            <a:schemeClr val="accent3"/>
          </a:solidFill>
        </p:spPr>
        <p:txBody>
          <a:bodyPr wrap="square" rtlCol="0">
            <a:spAutoFit/>
          </a:bodyPr>
          <a:lstStyle/>
          <a:p>
            <a:pPr algn="ctr"/>
            <a:r>
              <a:rPr lang="en-US" sz="800" i="1">
                <a:latin typeface="+mn-lt"/>
              </a:rPr>
              <a:t>Jan Carnival METT</a:t>
            </a:r>
          </a:p>
        </p:txBody>
      </p:sp>
      <p:sp>
        <p:nvSpPr>
          <p:cNvPr id="11" name="TextBox 10">
            <a:extLst>
              <a:ext uri="{FF2B5EF4-FFF2-40B4-BE49-F238E27FC236}">
                <a16:creationId xmlns:a16="http://schemas.microsoft.com/office/drawing/2014/main" id="{A87918E4-B743-767E-BF56-272030B05F46}"/>
              </a:ext>
            </a:extLst>
          </p:cNvPr>
          <p:cNvSpPr txBox="1"/>
          <p:nvPr/>
        </p:nvSpPr>
        <p:spPr>
          <a:xfrm>
            <a:off x="6226140" y="172012"/>
            <a:ext cx="1531620" cy="338554"/>
          </a:xfrm>
          <a:prstGeom prst="rect">
            <a:avLst/>
          </a:prstGeom>
          <a:solidFill>
            <a:schemeClr val="accent3"/>
          </a:solidFill>
        </p:spPr>
        <p:txBody>
          <a:bodyPr wrap="square" rtlCol="0">
            <a:spAutoFit/>
          </a:bodyPr>
          <a:lstStyle/>
          <a:p>
            <a:pPr algn="ctr"/>
            <a:r>
              <a:rPr lang="en-US" sz="800" i="1">
                <a:latin typeface="+mn-lt"/>
              </a:rPr>
              <a:t>Jan Loyalty </a:t>
            </a:r>
          </a:p>
          <a:p>
            <a:pPr algn="ctr"/>
            <a:r>
              <a:rPr lang="en-US" sz="800" i="1">
                <a:latin typeface="+mn-lt"/>
              </a:rPr>
              <a:t>MBV Moments module </a:t>
            </a:r>
          </a:p>
        </p:txBody>
      </p:sp>
      <p:sp>
        <p:nvSpPr>
          <p:cNvPr id="3" name="Title 2">
            <a:extLst>
              <a:ext uri="{FF2B5EF4-FFF2-40B4-BE49-F238E27FC236}">
                <a16:creationId xmlns:a16="http://schemas.microsoft.com/office/drawing/2014/main" id="{4DCFC7E9-1C6D-DF4E-AFAC-D80BDC8F1FBD}"/>
              </a:ext>
            </a:extLst>
          </p:cNvPr>
          <p:cNvSpPr>
            <a:spLocks noGrp="1"/>
          </p:cNvSpPr>
          <p:nvPr>
            <p:ph type="title"/>
          </p:nvPr>
        </p:nvSpPr>
        <p:spPr>
          <a:xfrm>
            <a:off x="390382" y="312657"/>
            <a:ext cx="4181618" cy="361635"/>
          </a:xfrm>
        </p:spPr>
        <p:txBody>
          <a:bodyPr/>
          <a:lstStyle/>
          <a:p>
            <a:r>
              <a:rPr lang="en-US">
                <a:solidFill>
                  <a:schemeClr val="tx1"/>
                </a:solidFill>
              </a:rPr>
              <a:t>Key Storylines</a:t>
            </a:r>
          </a:p>
        </p:txBody>
      </p:sp>
      <p:sp>
        <p:nvSpPr>
          <p:cNvPr id="4" name="Slide Number Placeholder 3">
            <a:extLst>
              <a:ext uri="{FF2B5EF4-FFF2-40B4-BE49-F238E27FC236}">
                <a16:creationId xmlns:a16="http://schemas.microsoft.com/office/drawing/2014/main" id="{68D6F125-2E70-DD4A-83C5-3A6A75DB7EF4}"/>
              </a:ext>
            </a:extLst>
          </p:cNvPr>
          <p:cNvSpPr>
            <a:spLocks noGrp="1"/>
          </p:cNvSpPr>
          <p:nvPr>
            <p:ph type="sldNum" sz="quarter" idx="4"/>
          </p:nvPr>
        </p:nvSpPr>
        <p:spPr/>
        <p:txBody>
          <a:bodyPr/>
          <a:lstStyle/>
          <a:p>
            <a:pPr>
              <a:defRPr/>
            </a:pPr>
            <a:fld id="{715B0AD5-9FA0-A94F-82FE-4CE4E1FBE6E3}" type="slidenum">
              <a:rPr lang="en-US" smtClean="0"/>
              <a:pPr>
                <a:defRPr/>
              </a:pPr>
              <a:t>3</a:t>
            </a:fld>
            <a:endParaRPr lang="en-US"/>
          </a:p>
        </p:txBody>
      </p:sp>
      <p:sp>
        <p:nvSpPr>
          <p:cNvPr id="6" name="Rectangle 5">
            <a:extLst>
              <a:ext uri="{FF2B5EF4-FFF2-40B4-BE49-F238E27FC236}">
                <a16:creationId xmlns:a16="http://schemas.microsoft.com/office/drawing/2014/main" id="{593B0ED3-44E7-CB48-8851-DCE494A7D5F3}"/>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E0A79BE1-F2BB-3946-A37A-367393BFB682}"/>
              </a:ext>
            </a:extLst>
          </p:cNvPr>
          <p:cNvPicPr>
            <a:picLocks noChangeAspect="1"/>
          </p:cNvPicPr>
          <p:nvPr/>
        </p:nvPicPr>
        <p:blipFill>
          <a:blip r:embed="rId3"/>
          <a:stretch>
            <a:fillRect/>
          </a:stretch>
        </p:blipFill>
        <p:spPr>
          <a:xfrm>
            <a:off x="8006863" y="4775512"/>
            <a:ext cx="950119" cy="196074"/>
          </a:xfrm>
          <a:prstGeom prst="rect">
            <a:avLst/>
          </a:prstGeom>
        </p:spPr>
      </p:pic>
      <p:sp>
        <p:nvSpPr>
          <p:cNvPr id="5" name="Title 2">
            <a:extLst>
              <a:ext uri="{FF2B5EF4-FFF2-40B4-BE49-F238E27FC236}">
                <a16:creationId xmlns:a16="http://schemas.microsoft.com/office/drawing/2014/main" id="{2C9D4233-A199-BC8C-1560-F6D8BD66F265}"/>
              </a:ext>
            </a:extLst>
          </p:cNvPr>
          <p:cNvSpPr txBox="1">
            <a:spLocks/>
          </p:cNvSpPr>
          <p:nvPr/>
        </p:nvSpPr>
        <p:spPr bwMode="auto">
          <a:xfrm>
            <a:off x="390382" y="704260"/>
            <a:ext cx="1580273" cy="23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January 2024</a:t>
            </a:r>
            <a:endParaRPr kumimoji="0" lang="en-US" sz="1200" b="0" i="0" u="none" strike="noStrike" kern="1200" cap="none" spc="0" normalizeH="0" baseline="0" noProof="0">
              <a:ln>
                <a:noFill/>
              </a:ln>
              <a:solidFill>
                <a:schemeClr val="tx1"/>
              </a:solidFill>
              <a:effectLst/>
              <a:highlight>
                <a:srgbClr val="FFFF00"/>
              </a:highligh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7434326-35C9-3D7E-ADBD-3E381D33447E}"/>
              </a:ext>
            </a:extLst>
          </p:cNvPr>
          <p:cNvSpPr txBox="1"/>
          <p:nvPr/>
        </p:nvSpPr>
        <p:spPr>
          <a:xfrm>
            <a:off x="436450" y="871753"/>
            <a:ext cx="5189810" cy="3770263"/>
          </a:xfrm>
          <a:prstGeom prst="rect">
            <a:avLst/>
          </a:prstGeom>
          <a:noFill/>
        </p:spPr>
        <p:txBody>
          <a:bodyPr wrap="square" rtlCol="0">
            <a:spAutoFit/>
          </a:bodyPr>
          <a:lstStyle/>
          <a:p>
            <a:endParaRPr lang="en-US" sz="1100" b="1">
              <a:latin typeface="+mn-lt"/>
            </a:endParaRPr>
          </a:p>
          <a:p>
            <a:pPr marL="171450" indent="-171450">
              <a:spcAft>
                <a:spcPts val="600"/>
              </a:spcAft>
              <a:buFont typeface="Arial" panose="020B0604020202020204" pitchFamily="34" charset="0"/>
              <a:buChar char="•"/>
            </a:pPr>
            <a:r>
              <a:rPr lang="en-US" sz="1100">
                <a:latin typeface="+mn-lt"/>
              </a:rPr>
              <a:t>5.8M email deliveries in Jan ‘24, generating over 287 bookings and $170.4K in email attributed revenue. Deliveries -23% MoM without high volume campaigns like Dec Buy Points. </a:t>
            </a:r>
          </a:p>
          <a:p>
            <a:pPr marL="628650" lvl="1" indent="-171450">
              <a:spcAft>
                <a:spcPts val="600"/>
              </a:spcAft>
              <a:buFont typeface="Arial" panose="020B0604020202020204" pitchFamily="34" charset="0"/>
              <a:buChar char="•"/>
            </a:pPr>
            <a:r>
              <a:rPr lang="en-US" sz="1100">
                <a:latin typeface="+mn-lt"/>
              </a:rPr>
              <a:t>Overall revenues +29% YoY supported by Dest Solo’s higher bookings and revenue MoM &amp; YoY.</a:t>
            </a:r>
          </a:p>
          <a:p>
            <a:pPr marL="628650" lvl="1" indent="-171450">
              <a:spcAft>
                <a:spcPts val="600"/>
              </a:spcAft>
              <a:buFont typeface="Arial" panose="020B0604020202020204" pitchFamily="34" charset="0"/>
              <a:buChar char="•"/>
            </a:pPr>
            <a:r>
              <a:rPr lang="en-US" sz="1100">
                <a:latin typeface="+mn-lt"/>
              </a:rPr>
              <a:t>CALA revenue and bookings continue to trend higher MoM despite US properties pulling a revenue majority at 50% of rev to US properties. </a:t>
            </a:r>
          </a:p>
          <a:p>
            <a:pPr marL="171450" indent="-171450">
              <a:spcAft>
                <a:spcPts val="600"/>
              </a:spcAft>
              <a:buFont typeface="Arial" panose="020B0604020202020204" pitchFamily="34" charset="0"/>
              <a:buChar char="•"/>
            </a:pPr>
            <a:r>
              <a:rPr lang="en-US" sz="1100">
                <a:latin typeface="+mn-lt"/>
              </a:rPr>
              <a:t>While Jan falls short of refreshed engagement goals by approximately -0.4 pts. across each category, Destination Solo generated 0.68% CTR, highest within last 3 months. </a:t>
            </a:r>
          </a:p>
          <a:p>
            <a:pPr marL="171450" indent="-171450">
              <a:spcAft>
                <a:spcPts val="600"/>
              </a:spcAft>
              <a:buFont typeface="Arial" panose="020B0604020202020204" pitchFamily="34" charset="0"/>
              <a:buChar char="•"/>
            </a:pPr>
            <a:r>
              <a:rPr lang="en-US" sz="1100">
                <a:latin typeface="+mn-lt"/>
              </a:rPr>
              <a:t>Destination Solo’s new Hero treatment featuring cycling circles to highlight properties. This hero gif captured interest from both member &amp; non-member audiences.</a:t>
            </a:r>
          </a:p>
          <a:p>
            <a:pPr marL="171450" indent="-171450">
              <a:spcAft>
                <a:spcPts val="600"/>
              </a:spcAft>
              <a:buFont typeface="Arial" panose="020B0604020202020204" pitchFamily="34" charset="0"/>
              <a:buChar char="•"/>
            </a:pPr>
            <a:r>
              <a:rPr lang="en-US" sz="1100">
                <a:latin typeface="+mn-lt"/>
              </a:rPr>
              <a:t>Unsub rates +0.06 MoM. Consecutive sends to Portuguese language segment impacted unsub rates. </a:t>
            </a:r>
          </a:p>
          <a:p>
            <a:pPr marL="171450" indent="-171450">
              <a:spcAft>
                <a:spcPts val="600"/>
              </a:spcAft>
              <a:buFont typeface="Arial" panose="020B0604020202020204" pitchFamily="34" charset="0"/>
              <a:buChar char="•"/>
            </a:pPr>
            <a:r>
              <a:rPr lang="en-US" sz="1100">
                <a:solidFill>
                  <a:schemeClr val="tx1"/>
                </a:solidFill>
                <a:latin typeface="+mn-lt"/>
              </a:rPr>
              <a:t>Aruba METT pulled in 34% of Jan METT revenue, generated by 2 booking. </a:t>
            </a:r>
            <a:r>
              <a:rPr lang="en-US" sz="1100">
                <a:latin typeface="+mn-lt"/>
              </a:rPr>
              <a:t>Within MBV Moments module in Loyalty Global/Local, Aruba’s Carnival feature captured the most clicks.   </a:t>
            </a:r>
            <a:endParaRPr lang="en-US" sz="1100">
              <a:solidFill>
                <a:srgbClr val="FF0000"/>
              </a:solidFill>
              <a:highlight>
                <a:srgbClr val="FFFF00"/>
              </a:highlight>
              <a:latin typeface="+mn-lt"/>
            </a:endParaRPr>
          </a:p>
        </p:txBody>
      </p:sp>
      <p:pic>
        <p:nvPicPr>
          <p:cNvPr id="10" name="Picture 9">
            <a:extLst>
              <a:ext uri="{FF2B5EF4-FFF2-40B4-BE49-F238E27FC236}">
                <a16:creationId xmlns:a16="http://schemas.microsoft.com/office/drawing/2014/main" id="{FBB9ECB1-80B0-BE9E-027A-ABE1081577C6}"/>
              </a:ext>
            </a:extLst>
          </p:cNvPr>
          <p:cNvPicPr>
            <a:picLocks noChangeAspect="1"/>
          </p:cNvPicPr>
          <p:nvPr/>
        </p:nvPicPr>
        <p:blipFill rotWithShape="1">
          <a:blip r:embed="rId4"/>
          <a:srcRect l="-343" t="63051" r="343" b="13988"/>
          <a:stretch/>
        </p:blipFill>
        <p:spPr>
          <a:xfrm>
            <a:off x="6112646" y="493474"/>
            <a:ext cx="1758608" cy="3214736"/>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CC76D5D-9E2B-7210-761F-1ACA227F4FBE}"/>
              </a:ext>
            </a:extLst>
          </p:cNvPr>
          <p:cNvPicPr>
            <a:picLocks noChangeAspect="1"/>
          </p:cNvPicPr>
          <p:nvPr/>
        </p:nvPicPr>
        <p:blipFill rotWithShape="1">
          <a:blip r:embed="rId5"/>
          <a:srcRect t="1" b="73100"/>
          <a:stretch/>
        </p:blipFill>
        <p:spPr>
          <a:xfrm>
            <a:off x="6887639" y="1918103"/>
            <a:ext cx="1959771" cy="2637472"/>
          </a:xfrm>
          <a:prstGeom prst="rect">
            <a:avLst/>
          </a:prstGeom>
          <a:ln>
            <a:solidFill>
              <a:schemeClr val="tx1"/>
            </a:solidFill>
          </a:ln>
          <a:effectLst>
            <a:outerShdw blurRad="292100" dist="139700" dir="2700000" algn="tl" rotWithShape="0">
              <a:srgbClr val="333333">
                <a:alpha val="65000"/>
              </a:srgbClr>
            </a:outerShdw>
          </a:effectLst>
        </p:spPr>
      </p:pic>
      <p:sp>
        <p:nvSpPr>
          <p:cNvPr id="13" name="Arrow: Down 12">
            <a:extLst>
              <a:ext uri="{FF2B5EF4-FFF2-40B4-BE49-F238E27FC236}">
                <a16:creationId xmlns:a16="http://schemas.microsoft.com/office/drawing/2014/main" id="{69E44189-8B27-A8E5-0FE2-F556E98EA368}"/>
              </a:ext>
            </a:extLst>
          </p:cNvPr>
          <p:cNvSpPr/>
          <p:nvPr/>
        </p:nvSpPr>
        <p:spPr>
          <a:xfrm rot="14438446">
            <a:off x="5495518" y="3990031"/>
            <a:ext cx="99718" cy="2352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4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Appendix</a:t>
            </a:r>
            <a:endParaRPr lang="en-US"/>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30</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306232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835AE6-A8C5-5FB8-B722-2F4277FE97D2}"/>
              </a:ext>
            </a:extLst>
          </p:cNvPr>
          <p:cNvSpPr>
            <a:spLocks noGrp="1"/>
          </p:cNvSpPr>
          <p:nvPr>
            <p:ph type="title"/>
          </p:nvPr>
        </p:nvSpPr>
        <p:spPr/>
        <p:txBody>
          <a:bodyPr/>
          <a:lstStyle/>
          <a:p>
            <a:r>
              <a:rPr lang="en-US"/>
              <a:t>Destinations Solo: Targeting Definitions</a:t>
            </a:r>
          </a:p>
        </p:txBody>
      </p:sp>
      <p:sp>
        <p:nvSpPr>
          <p:cNvPr id="4" name="Slide Number Placeholder 3">
            <a:extLst>
              <a:ext uri="{FF2B5EF4-FFF2-40B4-BE49-F238E27FC236}">
                <a16:creationId xmlns:a16="http://schemas.microsoft.com/office/drawing/2014/main" id="{3AE7DC5C-DA75-E0C3-D51B-08613E464115}"/>
              </a:ext>
            </a:extLst>
          </p:cNvPr>
          <p:cNvSpPr>
            <a:spLocks noGrp="1"/>
          </p:cNvSpPr>
          <p:nvPr>
            <p:ph type="sldNum" sz="quarter" idx="4"/>
          </p:nvPr>
        </p:nvSpPr>
        <p:spPr/>
        <p:txBody>
          <a:bodyPr/>
          <a:lstStyle/>
          <a:p>
            <a:pPr>
              <a:defRPr/>
            </a:pPr>
            <a:fld id="{715B0AD5-9FA0-A94F-82FE-4CE4E1FBE6E3}" type="slidenum">
              <a:rPr lang="en-US" smtClean="0"/>
              <a:pPr>
                <a:defRPr/>
              </a:pPr>
              <a:t>31</a:t>
            </a:fld>
            <a:endParaRPr lang="en-US"/>
          </a:p>
        </p:txBody>
      </p:sp>
      <p:pic>
        <p:nvPicPr>
          <p:cNvPr id="6" name="Picture 5">
            <a:extLst>
              <a:ext uri="{FF2B5EF4-FFF2-40B4-BE49-F238E27FC236}">
                <a16:creationId xmlns:a16="http://schemas.microsoft.com/office/drawing/2014/main" id="{E8791273-C5D1-F5AB-B380-96479E4CFC30}"/>
              </a:ext>
            </a:extLst>
          </p:cNvPr>
          <p:cNvPicPr>
            <a:picLocks noChangeAspect="1"/>
          </p:cNvPicPr>
          <p:nvPr/>
        </p:nvPicPr>
        <p:blipFill>
          <a:blip r:embed="rId2"/>
          <a:stretch>
            <a:fillRect/>
          </a:stretch>
        </p:blipFill>
        <p:spPr>
          <a:xfrm>
            <a:off x="262467" y="1094509"/>
            <a:ext cx="8752294" cy="2722416"/>
          </a:xfrm>
          <a:prstGeom prst="rect">
            <a:avLst/>
          </a:prstGeom>
        </p:spPr>
      </p:pic>
    </p:spTree>
    <p:extLst>
      <p:ext uri="{BB962C8B-B14F-4D97-AF65-F5344CB8AC3E}">
        <p14:creationId xmlns:p14="http://schemas.microsoft.com/office/powerpoint/2010/main" val="87475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latin typeface="Times New Roman"/>
                <a:cs typeface="Times New Roman"/>
              </a:rPr>
              <a:t>Monthly Performance Summary</a:t>
            </a:r>
            <a:endParaRPr lang="en-US">
              <a:latin typeface="Times New Roman"/>
              <a:cs typeface="Times New Roman"/>
            </a:endParaRPr>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4</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250676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CA0F5-1D29-4E77-9B7B-02B00A9C304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5B0AD5-9FA0-A94F-82FE-4CE4E1FBE6E3}" type="slidenum">
              <a:rPr kumimoji="0" lang="en-US" sz="700" b="0" i="0" u="none" strike="noStrike" kern="1200" cap="none" spc="0" normalizeH="0" baseline="0" noProof="0" smtClean="0">
                <a:ln>
                  <a:noFill/>
                </a:ln>
                <a:solidFill>
                  <a:srgbClr val="000000">
                    <a:tint val="75000"/>
                  </a:srgbClr>
                </a:solidFill>
                <a:effectLst/>
                <a:uLnTx/>
                <a:uFillTx/>
                <a:latin typeface="Arial" panose="020B0604020202020204" pitchFamily="34" charset="0"/>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000000">
                  <a:tint val="75000"/>
                </a:srgbClr>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107D504-1400-44FC-B610-F698127CBEA6}"/>
              </a:ext>
            </a:extLst>
          </p:cNvPr>
          <p:cNvSpPr/>
          <p:nvPr/>
        </p:nvSpPr>
        <p:spPr>
          <a:xfrm>
            <a:off x="7906061" y="4733963"/>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A picture containing text, clipart&#10;&#10;Description automatically generated">
            <a:extLst>
              <a:ext uri="{FF2B5EF4-FFF2-40B4-BE49-F238E27FC236}">
                <a16:creationId xmlns:a16="http://schemas.microsoft.com/office/drawing/2014/main" id="{4A129F0F-9C7A-4EF8-A30F-67C944C7C680}"/>
              </a:ext>
            </a:extLst>
          </p:cNvPr>
          <p:cNvPicPr>
            <a:picLocks noChangeAspect="1"/>
          </p:cNvPicPr>
          <p:nvPr/>
        </p:nvPicPr>
        <p:blipFill>
          <a:blip r:embed="rId3"/>
          <a:stretch>
            <a:fillRect/>
          </a:stretch>
        </p:blipFill>
        <p:spPr>
          <a:xfrm>
            <a:off x="8006863" y="4775512"/>
            <a:ext cx="950119" cy="196074"/>
          </a:xfrm>
          <a:prstGeom prst="rect">
            <a:avLst/>
          </a:prstGeom>
        </p:spPr>
      </p:pic>
      <p:sp>
        <p:nvSpPr>
          <p:cNvPr id="7" name="Title 2">
            <a:extLst>
              <a:ext uri="{FF2B5EF4-FFF2-40B4-BE49-F238E27FC236}">
                <a16:creationId xmlns:a16="http://schemas.microsoft.com/office/drawing/2014/main" id="{BAE5BC6A-E061-7DFF-D5AD-4CD5FAACC142}"/>
              </a:ext>
            </a:extLst>
          </p:cNvPr>
          <p:cNvSpPr txBox="1">
            <a:spLocks/>
          </p:cNvSpPr>
          <p:nvPr/>
        </p:nvSpPr>
        <p:spPr bwMode="auto">
          <a:xfrm>
            <a:off x="378519" y="79614"/>
            <a:ext cx="4023313" cy="70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000">
                <a:solidFill>
                  <a:schemeClr val="tx1"/>
                </a:solidFill>
              </a:rPr>
              <a:t>Monthly Performance Summary: </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Engagement Trends</a:t>
            </a:r>
          </a:p>
        </p:txBody>
      </p:sp>
      <p:sp>
        <p:nvSpPr>
          <p:cNvPr id="10" name="Title 2">
            <a:extLst>
              <a:ext uri="{FF2B5EF4-FFF2-40B4-BE49-F238E27FC236}">
                <a16:creationId xmlns:a16="http://schemas.microsoft.com/office/drawing/2014/main" id="{F13367BD-240D-03BC-6E3E-765C86B108D4}"/>
              </a:ext>
            </a:extLst>
          </p:cNvPr>
          <p:cNvSpPr txBox="1">
            <a:spLocks/>
          </p:cNvSpPr>
          <p:nvPr/>
        </p:nvSpPr>
        <p:spPr bwMode="auto">
          <a:xfrm>
            <a:off x="378519" y="669932"/>
            <a:ext cx="1580273" cy="23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31C17"/>
                </a:solidFill>
                <a:effectLst/>
                <a:uLnTx/>
                <a:uFillTx/>
                <a:latin typeface="Times New Roman" panose="02020603050405020304" pitchFamily="18" charset="0"/>
                <a:cs typeface="Times New Roman" panose="02020603050405020304" pitchFamily="18" charset="0"/>
              </a:rPr>
              <a:t>January 2024</a:t>
            </a:r>
            <a:endParaRPr kumimoji="0" lang="en-US" sz="1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796DC5A-0EB0-8219-D3E8-5A87B231B0FE}"/>
              </a:ext>
            </a:extLst>
          </p:cNvPr>
          <p:cNvPicPr>
            <a:picLocks noChangeAspect="1"/>
          </p:cNvPicPr>
          <p:nvPr/>
        </p:nvPicPr>
        <p:blipFill rotWithShape="1">
          <a:blip r:embed="rId4"/>
          <a:srcRect l="4298" t="1522" r="961"/>
          <a:stretch/>
        </p:blipFill>
        <p:spPr>
          <a:xfrm>
            <a:off x="4243019" y="2032011"/>
            <a:ext cx="4602662" cy="1244467"/>
          </a:xfrm>
          <a:prstGeom prst="rect">
            <a:avLst/>
          </a:prstGeom>
        </p:spPr>
      </p:pic>
      <p:sp>
        <p:nvSpPr>
          <p:cNvPr id="21" name="Rectangle: Rounded Corners 20">
            <a:extLst>
              <a:ext uri="{FF2B5EF4-FFF2-40B4-BE49-F238E27FC236}">
                <a16:creationId xmlns:a16="http://schemas.microsoft.com/office/drawing/2014/main" id="{EFEAF983-0D45-5960-4487-33D61512FAB7}"/>
              </a:ext>
            </a:extLst>
          </p:cNvPr>
          <p:cNvSpPr/>
          <p:nvPr/>
        </p:nvSpPr>
        <p:spPr>
          <a:xfrm>
            <a:off x="8280221" y="1772232"/>
            <a:ext cx="761732" cy="354027"/>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
                <a:ln w="0"/>
                <a:solidFill>
                  <a:schemeClr val="bg1">
                    <a:lumMod val="50000"/>
                  </a:schemeClr>
                </a:solidFill>
              </a:rPr>
              <a:t>Bonvoy Jan Unsub: 0.19%</a:t>
            </a:r>
          </a:p>
        </p:txBody>
      </p:sp>
      <p:sp>
        <p:nvSpPr>
          <p:cNvPr id="25" name="Rectangle: Rounded Corners 24">
            <a:extLst>
              <a:ext uri="{FF2B5EF4-FFF2-40B4-BE49-F238E27FC236}">
                <a16:creationId xmlns:a16="http://schemas.microsoft.com/office/drawing/2014/main" id="{9D1E0790-9D33-E9F9-C96C-788C0DD73A8E}"/>
              </a:ext>
            </a:extLst>
          </p:cNvPr>
          <p:cNvSpPr/>
          <p:nvPr/>
        </p:nvSpPr>
        <p:spPr>
          <a:xfrm>
            <a:off x="8470808" y="2097181"/>
            <a:ext cx="401681" cy="1195629"/>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81B0D2-4649-9652-2B05-9622FFA51C33}"/>
              </a:ext>
            </a:extLst>
          </p:cNvPr>
          <p:cNvPicPr>
            <a:picLocks noChangeAspect="1"/>
          </p:cNvPicPr>
          <p:nvPr/>
        </p:nvPicPr>
        <p:blipFill>
          <a:blip r:embed="rId5"/>
          <a:stretch>
            <a:fillRect/>
          </a:stretch>
        </p:blipFill>
        <p:spPr>
          <a:xfrm>
            <a:off x="638910" y="2210922"/>
            <a:ext cx="3071775" cy="2523041"/>
          </a:xfrm>
          <a:prstGeom prst="rect">
            <a:avLst/>
          </a:prstGeom>
        </p:spPr>
      </p:pic>
      <p:pic>
        <p:nvPicPr>
          <p:cNvPr id="12" name="Picture 11">
            <a:extLst>
              <a:ext uri="{FF2B5EF4-FFF2-40B4-BE49-F238E27FC236}">
                <a16:creationId xmlns:a16="http://schemas.microsoft.com/office/drawing/2014/main" id="{2B80316B-25C4-41F4-FC2F-91C849FA1FD6}"/>
              </a:ext>
            </a:extLst>
          </p:cNvPr>
          <p:cNvPicPr>
            <a:picLocks noChangeAspect="1"/>
          </p:cNvPicPr>
          <p:nvPr/>
        </p:nvPicPr>
        <p:blipFill rotWithShape="1">
          <a:blip r:embed="rId6"/>
          <a:srcRect l="5071" t="1458" r="4931" b="2496"/>
          <a:stretch/>
        </p:blipFill>
        <p:spPr>
          <a:xfrm>
            <a:off x="4222752" y="418403"/>
            <a:ext cx="4622929" cy="1255215"/>
          </a:xfrm>
          <a:prstGeom prst="rect">
            <a:avLst/>
          </a:prstGeom>
        </p:spPr>
      </p:pic>
      <p:sp>
        <p:nvSpPr>
          <p:cNvPr id="24" name="Rectangle: Rounded Corners 23">
            <a:extLst>
              <a:ext uri="{FF2B5EF4-FFF2-40B4-BE49-F238E27FC236}">
                <a16:creationId xmlns:a16="http://schemas.microsoft.com/office/drawing/2014/main" id="{A3416295-F08C-0534-B7D5-5D63024221AC}"/>
              </a:ext>
            </a:extLst>
          </p:cNvPr>
          <p:cNvSpPr/>
          <p:nvPr/>
        </p:nvSpPr>
        <p:spPr>
          <a:xfrm>
            <a:off x="8511280" y="588169"/>
            <a:ext cx="401681" cy="1113602"/>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2D50B7D-C546-F089-FA9B-1B4FB14AAEA0}"/>
              </a:ext>
            </a:extLst>
          </p:cNvPr>
          <p:cNvSpPr/>
          <p:nvPr/>
        </p:nvSpPr>
        <p:spPr>
          <a:xfrm>
            <a:off x="8331254" y="256136"/>
            <a:ext cx="761732" cy="354027"/>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
                <a:ln w="0"/>
                <a:solidFill>
                  <a:schemeClr val="bg1">
                    <a:lumMod val="50000"/>
                  </a:schemeClr>
                </a:solidFill>
              </a:rPr>
              <a:t>Bonvoy Jan CTR: 1.2%</a:t>
            </a:r>
          </a:p>
        </p:txBody>
      </p:sp>
      <p:pic>
        <p:nvPicPr>
          <p:cNvPr id="13" name="Picture 12">
            <a:extLst>
              <a:ext uri="{FF2B5EF4-FFF2-40B4-BE49-F238E27FC236}">
                <a16:creationId xmlns:a16="http://schemas.microsoft.com/office/drawing/2014/main" id="{0EDB63ED-DFEF-BF56-11A3-5FC53B9DAFC7}"/>
              </a:ext>
            </a:extLst>
          </p:cNvPr>
          <p:cNvPicPr>
            <a:picLocks noChangeAspect="1"/>
          </p:cNvPicPr>
          <p:nvPr/>
        </p:nvPicPr>
        <p:blipFill rotWithShape="1">
          <a:blip r:embed="rId7"/>
          <a:srcRect l="3263" t="2173" r="6196" b="1316"/>
          <a:stretch/>
        </p:blipFill>
        <p:spPr>
          <a:xfrm>
            <a:off x="4090571" y="3335451"/>
            <a:ext cx="4713667" cy="1341867"/>
          </a:xfrm>
          <a:prstGeom prst="rect">
            <a:avLst/>
          </a:prstGeom>
        </p:spPr>
      </p:pic>
      <p:sp>
        <p:nvSpPr>
          <p:cNvPr id="27" name="Rectangle: Rounded Corners 26">
            <a:extLst>
              <a:ext uri="{FF2B5EF4-FFF2-40B4-BE49-F238E27FC236}">
                <a16:creationId xmlns:a16="http://schemas.microsoft.com/office/drawing/2014/main" id="{7A35F371-2E3B-377D-C41C-9F7FF66E6247}"/>
              </a:ext>
            </a:extLst>
          </p:cNvPr>
          <p:cNvSpPr/>
          <p:nvPr/>
        </p:nvSpPr>
        <p:spPr>
          <a:xfrm>
            <a:off x="8469990" y="3642355"/>
            <a:ext cx="401681" cy="1034963"/>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C4C55C-6677-AACC-04BE-352806923A63}"/>
              </a:ext>
            </a:extLst>
          </p:cNvPr>
          <p:cNvSpPr txBox="1"/>
          <p:nvPr/>
        </p:nvSpPr>
        <p:spPr>
          <a:xfrm>
            <a:off x="255035" y="786684"/>
            <a:ext cx="3802911" cy="1354217"/>
          </a:xfrm>
          <a:prstGeom prst="rect">
            <a:avLst/>
          </a:prstGeom>
          <a:noFill/>
        </p:spPr>
        <p:txBody>
          <a:bodyPr wrap="square" rtlCol="0">
            <a:spAutoFit/>
          </a:bodyPr>
          <a:lstStyle/>
          <a:p>
            <a:endParaRPr lang="en-US" sz="900" b="1">
              <a:latin typeface="+mn-lt"/>
            </a:endParaRPr>
          </a:p>
          <a:p>
            <a:pPr marL="171450" indent="-171450">
              <a:spcAft>
                <a:spcPts val="600"/>
              </a:spcAft>
              <a:buFont typeface="Arial" panose="020B0604020202020204" pitchFamily="34" charset="0"/>
              <a:buChar char="•"/>
            </a:pPr>
            <a:r>
              <a:rPr lang="en-US" sz="900">
                <a:latin typeface="+mn-lt"/>
              </a:rPr>
              <a:t>Deliveries -23% MoM without high volume campaigns like Dec Buy Points. CTR increase impacted by higher click activity and less overall deliveries; higher CTR from Dest Solo and Core MAU.</a:t>
            </a:r>
          </a:p>
          <a:p>
            <a:pPr marL="171450" indent="-171450">
              <a:spcAft>
                <a:spcPts val="600"/>
              </a:spcAft>
              <a:buFont typeface="Arial" panose="020B0604020202020204" pitchFamily="34" charset="0"/>
              <a:buChar char="•"/>
            </a:pPr>
            <a:r>
              <a:rPr lang="en-US" sz="900">
                <a:latin typeface="+mn-lt"/>
              </a:rPr>
              <a:t>Post holiday, unsub rates return to Q3’s higher rates within Dest Solo’s Mexico (0.31) &amp; Brazil (0.36%) segments. </a:t>
            </a:r>
          </a:p>
          <a:p>
            <a:pPr marL="171450" indent="-171450">
              <a:spcAft>
                <a:spcPts val="600"/>
              </a:spcAft>
              <a:buFont typeface="Arial" panose="020B0604020202020204" pitchFamily="34" charset="0"/>
              <a:buChar char="•"/>
            </a:pPr>
            <a:r>
              <a:rPr lang="en-US" sz="900">
                <a:latin typeface="+mn-lt"/>
              </a:rPr>
              <a:t>Revenues +29% YoY supported by Dest Solo’s higher bookings and revenue MoM &amp; YoY.</a:t>
            </a:r>
          </a:p>
        </p:txBody>
      </p:sp>
    </p:spTree>
    <p:extLst>
      <p:ext uri="{BB962C8B-B14F-4D97-AF65-F5344CB8AC3E}">
        <p14:creationId xmlns:p14="http://schemas.microsoft.com/office/powerpoint/2010/main" val="2905691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A6C8819-7CEF-8956-741D-E03CB76B34A3}"/>
              </a:ext>
            </a:extLst>
          </p:cNvPr>
          <p:cNvSpPr txBox="1"/>
          <p:nvPr/>
        </p:nvSpPr>
        <p:spPr>
          <a:xfrm>
            <a:off x="6126481" y="469070"/>
            <a:ext cx="1531620" cy="338554"/>
          </a:xfrm>
          <a:prstGeom prst="rect">
            <a:avLst/>
          </a:prstGeom>
          <a:solidFill>
            <a:schemeClr val="accent3"/>
          </a:solidFill>
        </p:spPr>
        <p:txBody>
          <a:bodyPr wrap="square" rtlCol="0">
            <a:spAutoFit/>
          </a:bodyPr>
          <a:lstStyle/>
          <a:p>
            <a:pPr algn="ctr"/>
            <a:r>
              <a:rPr lang="en-US" sz="800" i="1">
                <a:latin typeface="+mn-lt"/>
              </a:rPr>
              <a:t>Member, Mobile App,</a:t>
            </a:r>
          </a:p>
          <a:p>
            <a:pPr algn="ctr"/>
            <a:r>
              <a:rPr lang="en-US" sz="800" i="1">
                <a:latin typeface="+mn-lt"/>
              </a:rPr>
              <a:t>English Version</a:t>
            </a:r>
          </a:p>
        </p:txBody>
      </p:sp>
      <p:sp>
        <p:nvSpPr>
          <p:cNvPr id="3" name="Title 2">
            <a:extLst>
              <a:ext uri="{FF2B5EF4-FFF2-40B4-BE49-F238E27FC236}">
                <a16:creationId xmlns:a16="http://schemas.microsoft.com/office/drawing/2014/main" id="{6CD0683A-6851-491B-8AAA-9F8BA1AA5CDD}"/>
              </a:ext>
            </a:extLst>
          </p:cNvPr>
          <p:cNvSpPr>
            <a:spLocks noGrp="1"/>
          </p:cNvSpPr>
          <p:nvPr>
            <p:ph type="title"/>
          </p:nvPr>
        </p:nvSpPr>
        <p:spPr>
          <a:xfrm>
            <a:off x="463576" y="271508"/>
            <a:ext cx="4276064" cy="703852"/>
          </a:xfrm>
        </p:spPr>
        <p:txBody>
          <a:bodyPr/>
          <a:lstStyle/>
          <a:p>
            <a:r>
              <a:rPr lang="en-US">
                <a:solidFill>
                  <a:schemeClr val="tx1"/>
                </a:solidFill>
              </a:rPr>
              <a:t>Monthly Performance Summary: </a:t>
            </a:r>
            <a:br>
              <a:rPr lang="en-US">
                <a:solidFill>
                  <a:schemeClr val="tx1"/>
                </a:solidFill>
              </a:rPr>
            </a:br>
            <a:r>
              <a:rPr lang="en-US">
                <a:solidFill>
                  <a:schemeClr val="tx1"/>
                </a:solidFill>
              </a:rPr>
              <a:t>Engagement Goals</a:t>
            </a:r>
          </a:p>
        </p:txBody>
      </p:sp>
      <p:sp>
        <p:nvSpPr>
          <p:cNvPr id="4" name="Slide Number Placeholder 3">
            <a:extLst>
              <a:ext uri="{FF2B5EF4-FFF2-40B4-BE49-F238E27FC236}">
                <a16:creationId xmlns:a16="http://schemas.microsoft.com/office/drawing/2014/main" id="{A0C791E3-E9AC-4FEF-81C7-7E1750685CA4}"/>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5B0AD5-9FA0-A94F-82FE-4CE4E1FBE6E3}" type="slidenum">
              <a:rPr kumimoji="0" lang="en-US" sz="700" b="0" i="0" u="none" strike="noStrike" kern="1200" cap="none" spc="0" normalizeH="0" baseline="0" noProof="0" smtClean="0">
                <a:ln>
                  <a:noFill/>
                </a:ln>
                <a:solidFill>
                  <a:srgbClr val="000000">
                    <a:tint val="75000"/>
                  </a:srgbClr>
                </a:solidFill>
                <a:effectLst/>
                <a:uLnTx/>
                <a:uFillTx/>
                <a:latin typeface="Arial" panose="020B0604020202020204" pitchFamily="34" charset="0"/>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000000">
                  <a:tint val="75000"/>
                </a:srgbClr>
              </a:solidFill>
              <a:effectLst/>
              <a:uLnTx/>
              <a:uFillTx/>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258A62F8-995C-F2D7-FA76-1E7FE7888652}"/>
              </a:ext>
            </a:extLst>
          </p:cNvPr>
          <p:cNvSpPr txBox="1">
            <a:spLocks/>
          </p:cNvSpPr>
          <p:nvPr/>
        </p:nvSpPr>
        <p:spPr bwMode="auto">
          <a:xfrm>
            <a:off x="463576" y="1068057"/>
            <a:ext cx="1580273" cy="23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31C17"/>
                </a:solidFill>
                <a:effectLst/>
                <a:uLnTx/>
                <a:uFillTx/>
                <a:latin typeface="Times New Roman" panose="02020603050405020304" pitchFamily="18" charset="0"/>
                <a:cs typeface="Times New Roman" panose="02020603050405020304" pitchFamily="18" charset="0"/>
              </a:rPr>
              <a:t>January 2024</a:t>
            </a:r>
            <a:endParaRPr kumimoji="0" lang="en-US" sz="1200" b="0" i="0" u="none" strike="noStrike" kern="1200" cap="none" spc="0" normalizeH="0" baseline="0" noProof="0">
              <a:ln>
                <a:noFill/>
              </a:ln>
              <a:solidFill>
                <a:srgbClr val="000000"/>
              </a:solidFill>
              <a:effectLst/>
              <a:highlight>
                <a:srgbClr val="FFFF00"/>
              </a:highligh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0A1178-7844-C4C7-4ED0-D3CD3CA1497D}"/>
              </a:ext>
            </a:extLst>
          </p:cNvPr>
          <p:cNvSpPr txBox="1"/>
          <p:nvPr/>
        </p:nvSpPr>
        <p:spPr>
          <a:xfrm>
            <a:off x="453483" y="1394258"/>
            <a:ext cx="5303537" cy="1277273"/>
          </a:xfrm>
          <a:prstGeom prst="rect">
            <a:avLst/>
          </a:prstGeom>
          <a:noFill/>
        </p:spPr>
        <p:txBody>
          <a:bodyPr wrap="square" rtlCol="0">
            <a:spAutoFit/>
          </a:bodyPr>
          <a:lstStyle/>
          <a:p>
            <a:endParaRPr lang="en-US" sz="1200" b="1">
              <a:latin typeface="+mn-lt"/>
            </a:endParaRPr>
          </a:p>
          <a:p>
            <a:pPr marL="171450" indent="-171450">
              <a:spcAft>
                <a:spcPts val="600"/>
              </a:spcAft>
              <a:buFont typeface="Arial" panose="020B0604020202020204" pitchFamily="34" charset="0"/>
              <a:buChar char="•"/>
            </a:pPr>
            <a:r>
              <a:rPr lang="en-US" sz="1100">
                <a:latin typeface="+mn-lt"/>
              </a:rPr>
              <a:t>Destination Solo and METT CTR goals reduced to 1% based on prior year engagement trends. </a:t>
            </a:r>
          </a:p>
          <a:p>
            <a:pPr marL="171450" indent="-171450">
              <a:spcAft>
                <a:spcPts val="600"/>
              </a:spcAft>
              <a:buFont typeface="Arial" panose="020B0604020202020204" pitchFamily="34" charset="0"/>
              <a:buChar char="•"/>
            </a:pPr>
            <a:r>
              <a:rPr lang="en-US" sz="1100">
                <a:latin typeface="+mn-lt"/>
              </a:rPr>
              <a:t>While Jan falls short of revised goals by approximately 0.4 pts. across each category, Dest Solo generated 0.68% CTR, highest within last 3 months.</a:t>
            </a:r>
          </a:p>
          <a:p>
            <a:pPr>
              <a:spcAft>
                <a:spcPts val="600"/>
              </a:spcAft>
            </a:pPr>
            <a:r>
              <a:rPr lang="en-US" sz="1100">
                <a:latin typeface="+mn-lt"/>
              </a:rPr>
              <a:t> </a:t>
            </a:r>
            <a:endParaRPr lang="en-US" sz="1200">
              <a:latin typeface="+mn-lt"/>
            </a:endParaRPr>
          </a:p>
        </p:txBody>
      </p:sp>
      <p:pic>
        <p:nvPicPr>
          <p:cNvPr id="7" name="Picture 6">
            <a:extLst>
              <a:ext uri="{FF2B5EF4-FFF2-40B4-BE49-F238E27FC236}">
                <a16:creationId xmlns:a16="http://schemas.microsoft.com/office/drawing/2014/main" id="{DE8DCD22-5C84-7543-5FE8-09090A2AFF7B}"/>
              </a:ext>
            </a:extLst>
          </p:cNvPr>
          <p:cNvPicPr>
            <a:picLocks noChangeAspect="1"/>
          </p:cNvPicPr>
          <p:nvPr/>
        </p:nvPicPr>
        <p:blipFill rotWithShape="1">
          <a:blip r:embed="rId3"/>
          <a:srcRect b="41279"/>
          <a:stretch/>
        </p:blipFill>
        <p:spPr>
          <a:xfrm>
            <a:off x="6333676" y="803338"/>
            <a:ext cx="1182812" cy="3576704"/>
          </a:xfrm>
          <a:prstGeom prst="rect">
            <a:avLst/>
          </a:prstGeom>
          <a:ln>
            <a:solidFill>
              <a:schemeClr val="tx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55A7A92-0FE3-2F90-6618-2982028F06E4}"/>
              </a:ext>
            </a:extLst>
          </p:cNvPr>
          <p:cNvPicPr>
            <a:picLocks noChangeAspect="1"/>
          </p:cNvPicPr>
          <p:nvPr/>
        </p:nvPicPr>
        <p:blipFill>
          <a:blip r:embed="rId4"/>
          <a:stretch>
            <a:fillRect/>
          </a:stretch>
        </p:blipFill>
        <p:spPr>
          <a:xfrm>
            <a:off x="687375" y="2835903"/>
            <a:ext cx="5069645" cy="1275659"/>
          </a:xfrm>
          <a:prstGeom prst="rect">
            <a:avLst/>
          </a:prstGeom>
        </p:spPr>
      </p:pic>
      <p:pic>
        <p:nvPicPr>
          <p:cNvPr id="10" name="Picture 9">
            <a:extLst>
              <a:ext uri="{FF2B5EF4-FFF2-40B4-BE49-F238E27FC236}">
                <a16:creationId xmlns:a16="http://schemas.microsoft.com/office/drawing/2014/main" id="{8BCBA548-93F9-18D1-4BE0-277DA9CF245F}"/>
              </a:ext>
            </a:extLst>
          </p:cNvPr>
          <p:cNvPicPr>
            <a:picLocks noChangeAspect="1"/>
          </p:cNvPicPr>
          <p:nvPr/>
        </p:nvPicPr>
        <p:blipFill rotWithShape="1">
          <a:blip r:embed="rId3"/>
          <a:srcRect t="59171"/>
          <a:stretch/>
        </p:blipFill>
        <p:spPr>
          <a:xfrm>
            <a:off x="7425538" y="2035158"/>
            <a:ext cx="1182812" cy="2486878"/>
          </a:xfrm>
          <a:prstGeom prst="rect">
            <a:avLst/>
          </a:prstGeom>
          <a:ln>
            <a:solidFill>
              <a:schemeClr val="tx1"/>
            </a:solidFill>
          </a:ln>
          <a:effectLst>
            <a:outerShdw blurRad="63500" sx="102000" sy="102000" algn="ctr" rotWithShape="0">
              <a:prstClr val="black">
                <a:alpha val="40000"/>
              </a:prstClr>
            </a:outerShdw>
          </a:effectLst>
        </p:spPr>
      </p:pic>
      <p:pic>
        <p:nvPicPr>
          <p:cNvPr id="13" name="Picture 2">
            <a:extLst>
              <a:ext uri="{FF2B5EF4-FFF2-40B4-BE49-F238E27FC236}">
                <a16:creationId xmlns:a16="http://schemas.microsoft.com/office/drawing/2014/main" id="{62174C82-3D48-1A6D-D220-E95B3878C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916" y="1036842"/>
            <a:ext cx="1158170" cy="76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4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5E7-0217-A44D-98D9-D18D18169A02}"/>
              </a:ext>
            </a:extLst>
          </p:cNvPr>
          <p:cNvSpPr>
            <a:spLocks noGrp="1"/>
          </p:cNvSpPr>
          <p:nvPr>
            <p:ph type="title"/>
          </p:nvPr>
        </p:nvSpPr>
        <p:spPr/>
        <p:txBody>
          <a:bodyPr/>
          <a:lstStyle/>
          <a:p>
            <a:r>
              <a:rPr lang="en-US" altLang="en-US"/>
              <a:t>Regional Email Campaign: </a:t>
            </a:r>
            <a:r>
              <a:rPr lang="en-US" altLang="en-US" b="1">
                <a:latin typeface="Times New Roman"/>
                <a:cs typeface="Times New Roman"/>
              </a:rPr>
              <a:t>Destinations Solo </a:t>
            </a:r>
            <a:endParaRPr lang="en-US" b="1">
              <a:latin typeface="Times New Roman"/>
              <a:cs typeface="Times New Roman"/>
            </a:endParaRPr>
          </a:p>
        </p:txBody>
      </p:sp>
      <p:sp>
        <p:nvSpPr>
          <p:cNvPr id="3" name="Slide Number Placeholder 2">
            <a:extLst>
              <a:ext uri="{FF2B5EF4-FFF2-40B4-BE49-F238E27FC236}">
                <a16:creationId xmlns:a16="http://schemas.microsoft.com/office/drawing/2014/main" id="{5FB2E436-A9BF-104C-A0D0-8E7CED2E8857}"/>
              </a:ext>
            </a:extLst>
          </p:cNvPr>
          <p:cNvSpPr>
            <a:spLocks noGrp="1"/>
          </p:cNvSpPr>
          <p:nvPr>
            <p:ph type="sldNum" sz="quarter" idx="4"/>
          </p:nvPr>
        </p:nvSpPr>
        <p:spPr/>
        <p:txBody>
          <a:bodyPr/>
          <a:lstStyle/>
          <a:p>
            <a:pPr>
              <a:defRPr/>
            </a:pPr>
            <a:fld id="{715B0AD5-9FA0-A94F-82FE-4CE4E1FBE6E3}" type="slidenum">
              <a:rPr lang="en-US" smtClean="0"/>
              <a:pPr>
                <a:defRPr/>
              </a:pPr>
              <a:t>7</a:t>
            </a:fld>
            <a:endParaRPr lang="en-US"/>
          </a:p>
        </p:txBody>
      </p:sp>
      <p:sp>
        <p:nvSpPr>
          <p:cNvPr id="4" name="Rectangle 3">
            <a:extLst>
              <a:ext uri="{FF2B5EF4-FFF2-40B4-BE49-F238E27FC236}">
                <a16:creationId xmlns:a16="http://schemas.microsoft.com/office/drawing/2014/main" id="{E8EB3E5E-9D3D-4343-BFAF-3F02E6D63084}"/>
              </a:ext>
            </a:extLst>
          </p:cNvPr>
          <p:cNvSpPr/>
          <p:nvPr/>
        </p:nvSpPr>
        <p:spPr>
          <a:xfrm>
            <a:off x="7871254" y="4666735"/>
            <a:ext cx="1151721" cy="416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F58B08C6-C348-7E40-9725-7B885FAFD238}"/>
              </a:ext>
            </a:extLst>
          </p:cNvPr>
          <p:cNvPicPr>
            <a:picLocks noChangeAspect="1"/>
          </p:cNvPicPr>
          <p:nvPr/>
        </p:nvPicPr>
        <p:blipFill>
          <a:blip r:embed="rId2"/>
          <a:stretch>
            <a:fillRect/>
          </a:stretch>
        </p:blipFill>
        <p:spPr>
          <a:xfrm>
            <a:off x="8006863" y="4775512"/>
            <a:ext cx="950119" cy="196074"/>
          </a:xfrm>
          <a:prstGeom prst="rect">
            <a:avLst/>
          </a:prstGeom>
        </p:spPr>
      </p:pic>
    </p:spTree>
    <p:extLst>
      <p:ext uri="{BB962C8B-B14F-4D97-AF65-F5344CB8AC3E}">
        <p14:creationId xmlns:p14="http://schemas.microsoft.com/office/powerpoint/2010/main" val="221406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C791E3-E9AC-4FEF-81C7-7E1750685CA4}"/>
              </a:ext>
            </a:extLst>
          </p:cNvPr>
          <p:cNvSpPr>
            <a:spLocks noGrp="1"/>
          </p:cNvSpPr>
          <p:nvPr>
            <p:ph type="sldNum" sz="quarter" idx="4"/>
          </p:nvPr>
        </p:nvSpPr>
        <p:spPr/>
        <p:txBody>
          <a:bodyPr/>
          <a:lstStyle/>
          <a:p>
            <a:pPr>
              <a:defRPr/>
            </a:pPr>
            <a:fld id="{715B0AD5-9FA0-A94F-82FE-4CE4E1FBE6E3}" type="slidenum">
              <a:rPr lang="en-US" smtClean="0"/>
              <a:pPr>
                <a:defRPr/>
              </a:pPr>
              <a:t>8</a:t>
            </a:fld>
            <a:endParaRPr lang="en-US"/>
          </a:p>
        </p:txBody>
      </p:sp>
      <p:sp>
        <p:nvSpPr>
          <p:cNvPr id="9" name="Title 2">
            <a:extLst>
              <a:ext uri="{FF2B5EF4-FFF2-40B4-BE49-F238E27FC236}">
                <a16:creationId xmlns:a16="http://schemas.microsoft.com/office/drawing/2014/main" id="{969432FB-C460-4E0F-41FF-2B126C5B022A}"/>
              </a:ext>
            </a:extLst>
          </p:cNvPr>
          <p:cNvSpPr txBox="1">
            <a:spLocks/>
          </p:cNvSpPr>
          <p:nvPr/>
        </p:nvSpPr>
        <p:spPr bwMode="auto">
          <a:xfrm>
            <a:off x="549914" y="287695"/>
            <a:ext cx="3104726" cy="68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2400">
                <a:solidFill>
                  <a:schemeClr val="tx1"/>
                </a:solidFill>
                <a:latin typeface="Times New Roman"/>
                <a:cs typeface="Times New Roman"/>
              </a:rPr>
              <a:t>Destination Solo:  Performance Summary</a:t>
            </a:r>
            <a:endParaRPr lang="en-US">
              <a:solidFill>
                <a:schemeClr val="tx1"/>
              </a:solidFill>
            </a:endParaRPr>
          </a:p>
        </p:txBody>
      </p:sp>
      <p:sp>
        <p:nvSpPr>
          <p:cNvPr id="7" name="Title 2">
            <a:extLst>
              <a:ext uri="{FF2B5EF4-FFF2-40B4-BE49-F238E27FC236}">
                <a16:creationId xmlns:a16="http://schemas.microsoft.com/office/drawing/2014/main" id="{1FCB42C3-CDD7-5885-69E0-6D377C117027}"/>
              </a:ext>
            </a:extLst>
          </p:cNvPr>
          <p:cNvSpPr txBox="1">
            <a:spLocks/>
          </p:cNvSpPr>
          <p:nvPr/>
        </p:nvSpPr>
        <p:spPr bwMode="auto">
          <a:xfrm>
            <a:off x="549914" y="1059442"/>
            <a:ext cx="2335437" cy="25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1200"/>
              <a:t>January 2024</a:t>
            </a:r>
            <a:endParaRPr lang="en-US" sz="1200" b="1">
              <a:solidFill>
                <a:schemeClr val="accent1"/>
              </a:solidFill>
              <a:highlight>
                <a:srgbClr val="FFFF00"/>
              </a:highlight>
            </a:endParaRPr>
          </a:p>
        </p:txBody>
      </p:sp>
      <p:pic>
        <p:nvPicPr>
          <p:cNvPr id="6" name="Picture 5">
            <a:extLst>
              <a:ext uri="{FF2B5EF4-FFF2-40B4-BE49-F238E27FC236}">
                <a16:creationId xmlns:a16="http://schemas.microsoft.com/office/drawing/2014/main" id="{042A416F-B676-D6A4-1515-481AAD8A9D31}"/>
              </a:ext>
            </a:extLst>
          </p:cNvPr>
          <p:cNvPicPr>
            <a:picLocks noChangeAspect="1"/>
          </p:cNvPicPr>
          <p:nvPr/>
        </p:nvPicPr>
        <p:blipFill>
          <a:blip r:embed="rId3"/>
          <a:stretch>
            <a:fillRect/>
          </a:stretch>
        </p:blipFill>
        <p:spPr>
          <a:xfrm>
            <a:off x="4873522" y="645127"/>
            <a:ext cx="3670724" cy="3853246"/>
          </a:xfrm>
          <a:prstGeom prst="rect">
            <a:avLst/>
          </a:prstGeom>
        </p:spPr>
      </p:pic>
      <p:sp>
        <p:nvSpPr>
          <p:cNvPr id="10" name="TextBox 9">
            <a:extLst>
              <a:ext uri="{FF2B5EF4-FFF2-40B4-BE49-F238E27FC236}">
                <a16:creationId xmlns:a16="http://schemas.microsoft.com/office/drawing/2014/main" id="{13592EF7-B3D2-4682-0D02-58B35B0FA4FE}"/>
              </a:ext>
            </a:extLst>
          </p:cNvPr>
          <p:cNvSpPr txBox="1"/>
          <p:nvPr/>
        </p:nvSpPr>
        <p:spPr>
          <a:xfrm>
            <a:off x="539691" y="1269832"/>
            <a:ext cx="3902770" cy="1631216"/>
          </a:xfrm>
          <a:prstGeom prst="rect">
            <a:avLst/>
          </a:prstGeom>
          <a:noFill/>
        </p:spPr>
        <p:txBody>
          <a:bodyPr wrap="square" rtlCol="0">
            <a:spAutoFit/>
          </a:bodyPr>
          <a:lstStyle/>
          <a:p>
            <a:endParaRPr lang="en-US" sz="1200" b="1">
              <a:latin typeface="+mn-lt"/>
            </a:endParaRPr>
          </a:p>
          <a:p>
            <a:pPr marL="171450" indent="-171450">
              <a:spcAft>
                <a:spcPts val="600"/>
              </a:spcAft>
              <a:buFont typeface="Arial" panose="020B0604020202020204" pitchFamily="34" charset="0"/>
              <a:buChar char="•"/>
            </a:pPr>
            <a:r>
              <a:rPr lang="en-US" sz="1100">
                <a:latin typeface="+mn-lt"/>
              </a:rPr>
              <a:t>MoM targeting and engagement steady. Unsub increase by +0.07; above benchmark. Consecutive sends to Portuguese language segment MoM. Monitor unsub engagement for segment (0.36%).</a:t>
            </a:r>
          </a:p>
          <a:p>
            <a:pPr marL="171450" indent="-171450">
              <a:spcAft>
                <a:spcPts val="600"/>
              </a:spcAft>
              <a:buFont typeface="Arial" panose="020B0604020202020204" pitchFamily="34" charset="0"/>
              <a:buChar char="•"/>
            </a:pPr>
            <a:r>
              <a:rPr lang="en-US" sz="1100">
                <a:latin typeface="+mn-lt"/>
              </a:rPr>
              <a:t>Financial gains primarily from Mexico segment, 40% of Dest Solo’s bookings and revenues.   </a:t>
            </a:r>
          </a:p>
          <a:p>
            <a:endParaRPr lang="en-US" sz="1200">
              <a:latin typeface="+mn-lt"/>
            </a:endParaRPr>
          </a:p>
        </p:txBody>
      </p:sp>
      <p:pic>
        <p:nvPicPr>
          <p:cNvPr id="13" name="Picture 12">
            <a:extLst>
              <a:ext uri="{FF2B5EF4-FFF2-40B4-BE49-F238E27FC236}">
                <a16:creationId xmlns:a16="http://schemas.microsoft.com/office/drawing/2014/main" id="{FBDAF69E-B0B5-1304-7B8C-D3FA0339F4EC}"/>
              </a:ext>
            </a:extLst>
          </p:cNvPr>
          <p:cNvPicPr>
            <a:picLocks noChangeAspect="1"/>
          </p:cNvPicPr>
          <p:nvPr/>
        </p:nvPicPr>
        <p:blipFill rotWithShape="1">
          <a:blip r:embed="rId4"/>
          <a:srcRect l="9386" t="1565" r="9934" b="1301"/>
          <a:stretch/>
        </p:blipFill>
        <p:spPr>
          <a:xfrm>
            <a:off x="848269" y="2778184"/>
            <a:ext cx="3366795" cy="1891818"/>
          </a:xfrm>
          <a:prstGeom prst="rect">
            <a:avLst/>
          </a:prstGeom>
        </p:spPr>
      </p:pic>
    </p:spTree>
    <p:extLst>
      <p:ext uri="{BB962C8B-B14F-4D97-AF65-F5344CB8AC3E}">
        <p14:creationId xmlns:p14="http://schemas.microsoft.com/office/powerpoint/2010/main" val="383662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E34268-34A4-4BD8-A395-F7C2810CAB5E}"/>
              </a:ext>
            </a:extLst>
          </p:cNvPr>
          <p:cNvSpPr>
            <a:spLocks noGrp="1"/>
          </p:cNvSpPr>
          <p:nvPr>
            <p:ph type="sldNum" sz="quarter" idx="4"/>
          </p:nvPr>
        </p:nvSpPr>
        <p:spPr/>
        <p:txBody>
          <a:bodyPr/>
          <a:lstStyle/>
          <a:p>
            <a:pPr>
              <a:defRPr/>
            </a:pPr>
            <a:fld id="{715B0AD5-9FA0-A94F-82FE-4CE4E1FBE6E3}" type="slidenum">
              <a:rPr lang="en-US" smtClean="0"/>
              <a:pPr>
                <a:defRPr/>
              </a:pPr>
              <a:t>9</a:t>
            </a:fld>
            <a:endParaRPr lang="en-US"/>
          </a:p>
        </p:txBody>
      </p:sp>
      <p:sp>
        <p:nvSpPr>
          <p:cNvPr id="4" name="TextBox 3">
            <a:extLst>
              <a:ext uri="{FF2B5EF4-FFF2-40B4-BE49-F238E27FC236}">
                <a16:creationId xmlns:a16="http://schemas.microsoft.com/office/drawing/2014/main" id="{41692053-1011-54D5-B16B-5F156E376E70}"/>
              </a:ext>
            </a:extLst>
          </p:cNvPr>
          <p:cNvSpPr txBox="1"/>
          <p:nvPr/>
        </p:nvSpPr>
        <p:spPr>
          <a:xfrm>
            <a:off x="3630406" y="561910"/>
            <a:ext cx="2288648" cy="338554"/>
          </a:xfrm>
          <a:prstGeom prst="rect">
            <a:avLst/>
          </a:prstGeom>
          <a:solidFill>
            <a:schemeClr val="accent3"/>
          </a:solidFill>
        </p:spPr>
        <p:txBody>
          <a:bodyPr wrap="square" rtlCol="0">
            <a:spAutoFit/>
          </a:bodyPr>
          <a:lstStyle/>
          <a:p>
            <a:pPr algn="ctr"/>
            <a:r>
              <a:rPr lang="en-US" sz="800" i="1">
                <a:latin typeface="+mn-lt"/>
              </a:rPr>
              <a:t>Member, Mobile App,</a:t>
            </a:r>
          </a:p>
          <a:p>
            <a:pPr algn="ctr"/>
            <a:r>
              <a:rPr lang="en-US" sz="800" i="1">
                <a:latin typeface="+mn-lt"/>
              </a:rPr>
              <a:t>English Version</a:t>
            </a:r>
          </a:p>
        </p:txBody>
      </p:sp>
      <p:sp>
        <p:nvSpPr>
          <p:cNvPr id="7" name="TextBox 6">
            <a:extLst>
              <a:ext uri="{FF2B5EF4-FFF2-40B4-BE49-F238E27FC236}">
                <a16:creationId xmlns:a16="http://schemas.microsoft.com/office/drawing/2014/main" id="{D09FC6E0-6AB7-4AA9-341C-59486232F216}"/>
              </a:ext>
            </a:extLst>
          </p:cNvPr>
          <p:cNvSpPr txBox="1"/>
          <p:nvPr/>
        </p:nvSpPr>
        <p:spPr>
          <a:xfrm>
            <a:off x="6422078" y="561910"/>
            <a:ext cx="2240855" cy="338554"/>
          </a:xfrm>
          <a:prstGeom prst="rect">
            <a:avLst/>
          </a:prstGeom>
          <a:solidFill>
            <a:schemeClr val="accent2"/>
          </a:solidFill>
        </p:spPr>
        <p:txBody>
          <a:bodyPr wrap="square" rtlCol="0">
            <a:spAutoFit/>
          </a:bodyPr>
          <a:lstStyle/>
          <a:p>
            <a:pPr algn="ctr"/>
            <a:r>
              <a:rPr lang="en-US" sz="800" i="1">
                <a:latin typeface="+mn-lt"/>
              </a:rPr>
              <a:t>Non-Member, Recent Stay, RAPPI, </a:t>
            </a:r>
          </a:p>
          <a:p>
            <a:pPr algn="ctr"/>
            <a:r>
              <a:rPr lang="en-US" sz="800" i="1">
                <a:latin typeface="+mn-lt"/>
              </a:rPr>
              <a:t>Mexico Spanish Version</a:t>
            </a:r>
          </a:p>
        </p:txBody>
      </p:sp>
      <p:pic>
        <p:nvPicPr>
          <p:cNvPr id="13" name="Picture 12">
            <a:extLst>
              <a:ext uri="{FF2B5EF4-FFF2-40B4-BE49-F238E27FC236}">
                <a16:creationId xmlns:a16="http://schemas.microsoft.com/office/drawing/2014/main" id="{0847B087-68D1-C49D-4A7E-7C3A1C98DBC0}"/>
              </a:ext>
            </a:extLst>
          </p:cNvPr>
          <p:cNvPicPr>
            <a:picLocks noChangeAspect="1"/>
          </p:cNvPicPr>
          <p:nvPr/>
        </p:nvPicPr>
        <p:blipFill>
          <a:blip r:embed="rId3"/>
          <a:stretch>
            <a:fillRect/>
          </a:stretch>
        </p:blipFill>
        <p:spPr>
          <a:xfrm>
            <a:off x="6422078" y="937744"/>
            <a:ext cx="1116018" cy="3966837"/>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0DE1E75D-6D9A-A43E-DC7C-945356BF361C}"/>
              </a:ext>
            </a:extLst>
          </p:cNvPr>
          <p:cNvPicPr>
            <a:picLocks noChangeAspect="1"/>
          </p:cNvPicPr>
          <p:nvPr/>
        </p:nvPicPr>
        <p:blipFill>
          <a:blip r:embed="rId4"/>
          <a:stretch>
            <a:fillRect/>
          </a:stretch>
        </p:blipFill>
        <p:spPr>
          <a:xfrm>
            <a:off x="7710806" y="1193800"/>
            <a:ext cx="952127" cy="384810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B611F648-DC5C-408C-10A3-ACEBD8E0D114}"/>
              </a:ext>
            </a:extLst>
          </p:cNvPr>
          <p:cNvPicPr>
            <a:picLocks noChangeAspect="1"/>
          </p:cNvPicPr>
          <p:nvPr/>
        </p:nvPicPr>
        <p:blipFill>
          <a:blip r:embed="rId5"/>
          <a:stretch>
            <a:fillRect/>
          </a:stretch>
        </p:blipFill>
        <p:spPr>
          <a:xfrm>
            <a:off x="3630406" y="931242"/>
            <a:ext cx="1116018" cy="3400779"/>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FFE765B6-25D8-B013-D8A1-51A48B7B4CEE}"/>
              </a:ext>
            </a:extLst>
          </p:cNvPr>
          <p:cNvPicPr>
            <a:picLocks noChangeAspect="1"/>
          </p:cNvPicPr>
          <p:nvPr/>
        </p:nvPicPr>
        <p:blipFill>
          <a:blip r:embed="rId6"/>
          <a:stretch>
            <a:fillRect/>
          </a:stretch>
        </p:blipFill>
        <p:spPr>
          <a:xfrm>
            <a:off x="4919134" y="2534509"/>
            <a:ext cx="999920" cy="2047081"/>
          </a:xfrm>
          <a:prstGeom prst="rect">
            <a:avLst/>
          </a:prstGeom>
          <a:effectLst>
            <a:outerShdw blurRad="50800" dist="38100" dir="2700000" algn="tl" rotWithShape="0">
              <a:prstClr val="black">
                <a:alpha val="40000"/>
              </a:prstClr>
            </a:outerShdw>
          </a:effectLst>
        </p:spPr>
      </p:pic>
      <p:pic>
        <p:nvPicPr>
          <p:cNvPr id="2050" name="Picture 2">
            <a:extLst>
              <a:ext uri="{FF2B5EF4-FFF2-40B4-BE49-F238E27FC236}">
                <a16:creationId xmlns:a16="http://schemas.microsoft.com/office/drawing/2014/main" id="{56B7D537-0368-A487-8198-C1D4B8653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2518" y="1161628"/>
            <a:ext cx="1101501" cy="7314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D8281AE-5FCD-C520-D527-802B6F689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7709" y="3954172"/>
            <a:ext cx="479001" cy="6147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540E791-848C-5611-2F42-F49522D6C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1437" y="1468807"/>
            <a:ext cx="1106287" cy="7346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77DC30F-2584-8230-56D2-481ABB3BDE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091" y="3190876"/>
            <a:ext cx="508633" cy="4238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43D0D1D-6CF8-D0CC-E3AE-F764A67E28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1437" y="3614737"/>
            <a:ext cx="514350" cy="4286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6C098F7-AC48-B2FD-C393-C96E72C3B2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3374" y="4047218"/>
            <a:ext cx="514350" cy="4286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B7470EF-C408-C708-931B-33DA39305084}"/>
              </a:ext>
            </a:extLst>
          </p:cNvPr>
          <p:cNvSpPr txBox="1"/>
          <p:nvPr/>
        </p:nvSpPr>
        <p:spPr>
          <a:xfrm>
            <a:off x="345332" y="1379149"/>
            <a:ext cx="2864319" cy="1061829"/>
          </a:xfrm>
          <a:prstGeom prst="rect">
            <a:avLst/>
          </a:prstGeom>
          <a:solidFill>
            <a:schemeClr val="bg2"/>
          </a:solidFill>
        </p:spPr>
        <p:txBody>
          <a:bodyPr wrap="square" rtlCol="0">
            <a:spAutoFit/>
          </a:bodyPr>
          <a:lstStyle/>
          <a:p>
            <a:r>
              <a:rPr lang="en-US" sz="900" b="1">
                <a:latin typeface="+mn-lt"/>
              </a:rPr>
              <a:t>Deployment Date:</a:t>
            </a:r>
            <a:r>
              <a:rPr lang="en-US" sz="900">
                <a:latin typeface="+mn-lt"/>
              </a:rPr>
              <a:t> January 29</a:t>
            </a:r>
            <a:r>
              <a:rPr lang="en-US" sz="900" baseline="30000">
                <a:latin typeface="+mn-lt"/>
              </a:rPr>
              <a:t>th</a:t>
            </a:r>
            <a:r>
              <a:rPr lang="en-US" sz="900">
                <a:latin typeface="+mn-lt"/>
              </a:rPr>
              <a:t>, 2024</a:t>
            </a:r>
          </a:p>
          <a:p>
            <a:endParaRPr lang="en-US" sz="900">
              <a:latin typeface="+mn-lt"/>
            </a:endParaRPr>
          </a:p>
          <a:p>
            <a:r>
              <a:rPr lang="en-US" sz="900" b="1">
                <a:latin typeface="+mn-lt"/>
              </a:rPr>
              <a:t>Subject Line: </a:t>
            </a:r>
            <a:r>
              <a:rPr lang="en-US" sz="900">
                <a:latin typeface="+mn-lt"/>
              </a:rPr>
              <a:t>[Fname, ]Here's Where to Plan Your Next Tropical Getaway </a:t>
            </a:r>
          </a:p>
          <a:p>
            <a:endParaRPr lang="en-US" sz="900">
              <a:latin typeface="+mn-lt"/>
            </a:endParaRPr>
          </a:p>
          <a:p>
            <a:r>
              <a:rPr lang="en-US" sz="900" b="1">
                <a:latin typeface="+mn-lt"/>
              </a:rPr>
              <a:t>PH: </a:t>
            </a:r>
            <a:r>
              <a:rPr lang="en-US" sz="900">
                <a:latin typeface="+mn-lt"/>
              </a:rPr>
              <a:t>Also Inside: New 2024 hotels, romantic all-inclusive resorts, and more.</a:t>
            </a:r>
          </a:p>
        </p:txBody>
      </p:sp>
      <p:sp>
        <p:nvSpPr>
          <p:cNvPr id="34" name="TextBox 33">
            <a:extLst>
              <a:ext uri="{FF2B5EF4-FFF2-40B4-BE49-F238E27FC236}">
                <a16:creationId xmlns:a16="http://schemas.microsoft.com/office/drawing/2014/main" id="{FF29D283-1EEA-728C-4ECD-9D3584C66776}"/>
              </a:ext>
            </a:extLst>
          </p:cNvPr>
          <p:cNvSpPr txBox="1"/>
          <p:nvPr/>
        </p:nvSpPr>
        <p:spPr>
          <a:xfrm>
            <a:off x="303312" y="2631631"/>
            <a:ext cx="2841657" cy="1923604"/>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100">
                <a:latin typeface="+mn-lt"/>
              </a:rPr>
              <a:t>New hero treatment featuring cycling circles to highlight properties.</a:t>
            </a:r>
          </a:p>
          <a:p>
            <a:pPr marL="171450" indent="-171450">
              <a:spcAft>
                <a:spcPts val="600"/>
              </a:spcAft>
              <a:buFont typeface="Arial" panose="020B0604020202020204" pitchFamily="34" charset="0"/>
              <a:buChar char="•"/>
            </a:pPr>
            <a:r>
              <a:rPr lang="en-US" sz="1100">
                <a:latin typeface="+mn-lt"/>
              </a:rPr>
              <a:t>New Member Perks Module to promote non-member enrollments.</a:t>
            </a:r>
          </a:p>
          <a:p>
            <a:pPr marL="171450" indent="-171450">
              <a:spcAft>
                <a:spcPts val="600"/>
              </a:spcAft>
              <a:buFont typeface="Arial" panose="020B0604020202020204" pitchFamily="34" charset="0"/>
              <a:buChar char="•"/>
            </a:pPr>
            <a:r>
              <a:rPr lang="en-US" sz="1100">
                <a:latin typeface="+mn-lt"/>
              </a:rPr>
              <a:t>1</a:t>
            </a:r>
            <a:r>
              <a:rPr lang="en-US" sz="1100" baseline="30000">
                <a:latin typeface="+mn-lt"/>
              </a:rPr>
              <a:t>st</a:t>
            </a:r>
            <a:r>
              <a:rPr lang="en-US" sz="1100">
                <a:latin typeface="+mn-lt"/>
              </a:rPr>
              <a:t> month featuring RAPPI partnership in creative.</a:t>
            </a:r>
          </a:p>
          <a:p>
            <a:pPr marL="171450" indent="-171450">
              <a:spcAft>
                <a:spcPts val="600"/>
              </a:spcAft>
              <a:buFont typeface="Arial" panose="020B0604020202020204" pitchFamily="34" charset="0"/>
              <a:buChar char="•"/>
            </a:pPr>
            <a:r>
              <a:rPr lang="en-US" sz="1100">
                <a:latin typeface="+mn-lt"/>
              </a:rPr>
              <a:t>3</a:t>
            </a:r>
            <a:r>
              <a:rPr lang="en-US" sz="1100" baseline="30000">
                <a:latin typeface="+mn-lt"/>
              </a:rPr>
              <a:t>rd</a:t>
            </a:r>
            <a:r>
              <a:rPr lang="en-US" sz="1100">
                <a:latin typeface="+mn-lt"/>
              </a:rPr>
              <a:t> month of featuring “Let’s Chat” mobile creative.</a:t>
            </a:r>
          </a:p>
          <a:p>
            <a:pPr marL="171450" indent="-171450">
              <a:buFont typeface="Arial" panose="020B0604020202020204" pitchFamily="34" charset="0"/>
              <a:buChar char="•"/>
            </a:pPr>
            <a:endParaRPr lang="en-US" sz="1100">
              <a:latin typeface="+mn-lt"/>
            </a:endParaRPr>
          </a:p>
        </p:txBody>
      </p:sp>
      <p:sp>
        <p:nvSpPr>
          <p:cNvPr id="8" name="Title 2">
            <a:extLst>
              <a:ext uri="{FF2B5EF4-FFF2-40B4-BE49-F238E27FC236}">
                <a16:creationId xmlns:a16="http://schemas.microsoft.com/office/drawing/2014/main" id="{2E60D826-F071-6F3A-C8E9-4D499FA7A711}"/>
              </a:ext>
            </a:extLst>
          </p:cNvPr>
          <p:cNvSpPr txBox="1">
            <a:spLocks/>
          </p:cNvSpPr>
          <p:nvPr/>
        </p:nvSpPr>
        <p:spPr bwMode="auto">
          <a:xfrm>
            <a:off x="341429" y="269453"/>
            <a:ext cx="3104726" cy="68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2400" b="0" i="0" kern="1200">
                <a:solidFill>
                  <a:srgbClr val="231C17"/>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2pPr>
            <a:lvl3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3pPr>
            <a:lvl4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4pPr>
            <a:lvl5pPr algn="l" defTabSz="457200" rtl="0" eaLnBrk="0" fontAlgn="base" hangingPunct="0">
              <a:spcBef>
                <a:spcPct val="0"/>
              </a:spcBef>
              <a:spcAft>
                <a:spcPct val="0"/>
              </a:spcAft>
              <a:defRPr sz="2000" b="1">
                <a:solidFill>
                  <a:srgbClr val="231C17"/>
                </a:solidFill>
                <a:latin typeface="Swiss721 BlkCn BT" charset="0"/>
                <a:ea typeface="Swiss721 BlkCn BT" charset="0"/>
                <a:cs typeface="Swiss721 BlkCn BT" charset="0"/>
              </a:defRPr>
            </a:lvl5pPr>
            <a:lvl6pPr marL="4572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6pPr>
            <a:lvl7pPr marL="9144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7pPr>
            <a:lvl8pPr marL="13716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8pPr>
            <a:lvl9pPr marL="1828800" algn="l" defTabSz="457200" rtl="0" fontAlgn="base">
              <a:spcBef>
                <a:spcPct val="0"/>
              </a:spcBef>
              <a:spcAft>
                <a:spcPct val="0"/>
              </a:spcAft>
              <a:defRPr sz="2000" b="1">
                <a:solidFill>
                  <a:srgbClr val="231C17"/>
                </a:solidFill>
                <a:latin typeface="Swiss721 BlkCn BT" charset="0"/>
                <a:ea typeface="Swiss721 BlkCn BT" charset="0"/>
                <a:cs typeface="Swiss721 BlkCn BT" charset="0"/>
              </a:defRPr>
            </a:lvl9pPr>
          </a:lstStyle>
          <a:p>
            <a:r>
              <a:rPr lang="en-US" sz="2400">
                <a:solidFill>
                  <a:schemeClr val="tx1"/>
                </a:solidFill>
                <a:latin typeface="Times New Roman"/>
                <a:cs typeface="Times New Roman"/>
              </a:rPr>
              <a:t>Destination Solo:</a:t>
            </a:r>
          </a:p>
          <a:p>
            <a:r>
              <a:rPr lang="en-US">
                <a:solidFill>
                  <a:schemeClr val="tx1"/>
                </a:solidFill>
                <a:latin typeface="Times New Roman"/>
                <a:cs typeface="Times New Roman"/>
              </a:rPr>
              <a:t>Creative Highlights</a:t>
            </a:r>
            <a:endParaRPr lang="en-US">
              <a:solidFill>
                <a:schemeClr val="tx1"/>
              </a:solidFill>
            </a:endParaRPr>
          </a:p>
        </p:txBody>
      </p:sp>
    </p:spTree>
    <p:extLst>
      <p:ext uri="{BB962C8B-B14F-4D97-AF65-F5344CB8AC3E}">
        <p14:creationId xmlns:p14="http://schemas.microsoft.com/office/powerpoint/2010/main" val="1529401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F88C69"/>
      </a:accent1>
      <a:accent2>
        <a:srgbClr val="F9AF96"/>
      </a:accent2>
      <a:accent3>
        <a:srgbClr val="C7D5EB"/>
      </a:accent3>
      <a:accent4>
        <a:srgbClr val="F6DEA4"/>
      </a:accent4>
      <a:accent5>
        <a:srgbClr val="C3D8D5"/>
      </a:accent5>
      <a:accent6>
        <a:srgbClr val="FDF3EE"/>
      </a:accent6>
      <a:hlink>
        <a:srgbClr val="F88C69"/>
      </a:hlink>
      <a:folHlink>
        <a:srgbClr val="C7D5EB"/>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F88C69"/>
      </a:accent1>
      <a:accent2>
        <a:srgbClr val="F9AF96"/>
      </a:accent2>
      <a:accent3>
        <a:srgbClr val="C7D5EB"/>
      </a:accent3>
      <a:accent4>
        <a:srgbClr val="F6DEA4"/>
      </a:accent4>
      <a:accent5>
        <a:srgbClr val="C3D8D5"/>
      </a:accent5>
      <a:accent6>
        <a:srgbClr val="FDF3EE"/>
      </a:accent6>
      <a:hlink>
        <a:srgbClr val="F88C69"/>
      </a:hlink>
      <a:folHlink>
        <a:srgbClr val="C7D5EB"/>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E0040EACE4CD4188F77C282CFCEA54" ma:contentTypeVersion="11" ma:contentTypeDescription="Create a new document." ma:contentTypeScope="" ma:versionID="5d6d22f73dd1d7a1fd5d18e66b79302a">
  <xsd:schema xmlns:xsd="http://www.w3.org/2001/XMLSchema" xmlns:xs="http://www.w3.org/2001/XMLSchema" xmlns:p="http://schemas.microsoft.com/office/2006/metadata/properties" xmlns:ns3="5d4b548a-e808-4bf9-93e7-a77f825a8810" xmlns:ns4="46facdc8-17ff-47d2-9729-f3eaf68c1499" targetNamespace="http://schemas.microsoft.com/office/2006/metadata/properties" ma:root="true" ma:fieldsID="6140547c027f915f72af8dcfbb0498e6" ns3:_="" ns4:_="">
    <xsd:import namespace="5d4b548a-e808-4bf9-93e7-a77f825a8810"/>
    <xsd:import namespace="46facdc8-17ff-47d2-9729-f3eaf68c14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b548a-e808-4bf9-93e7-a77f825a88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facdc8-17ff-47d2-9729-f3eaf68c149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B86A3D-00BF-4AF7-9072-7B4D2F6F26AB}">
  <ds:schemaRefs>
    <ds:schemaRef ds:uri="http://purl.org/dc/terms/"/>
    <ds:schemaRef ds:uri="http://schemas.microsoft.com/office/infopath/2007/PartnerControls"/>
    <ds:schemaRef ds:uri="http://purl.org/dc/elements/1.1/"/>
    <ds:schemaRef ds:uri="http://schemas.openxmlformats.org/package/2006/metadata/core-properties"/>
    <ds:schemaRef ds:uri="46facdc8-17ff-47d2-9729-f3eaf68c1499"/>
    <ds:schemaRef ds:uri="http://schemas.microsoft.com/office/2006/documentManagement/types"/>
    <ds:schemaRef ds:uri="http://www.w3.org/XML/1998/namespace"/>
    <ds:schemaRef ds:uri="5d4b548a-e808-4bf9-93e7-a77f825a881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0409DF9-F0BE-4881-BD83-70486AFF6B8D}">
  <ds:schemaRefs>
    <ds:schemaRef ds:uri="46facdc8-17ff-47d2-9729-f3eaf68c1499"/>
    <ds:schemaRef ds:uri="5d4b548a-e808-4bf9-93e7-a77f825a88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377AB7-9ED5-43C3-A32A-228AD48BF1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5013</Words>
  <Application>Microsoft Office PowerPoint</Application>
  <PresentationFormat>On-screen Show (16:9)</PresentationFormat>
  <Paragraphs>1112</Paragraphs>
  <Slides>31</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Aldine 721 Light BT</vt:lpstr>
      <vt:lpstr>Aldine721 Lt BT Light</vt:lpstr>
      <vt:lpstr>Arial</vt:lpstr>
      <vt:lpstr>Calibri</vt:lpstr>
      <vt:lpstr>Courier New</vt:lpstr>
      <vt:lpstr>Swiss721 BlkCn BT</vt:lpstr>
      <vt:lpstr>Swiss721 BT</vt:lpstr>
      <vt:lpstr>Symbol</vt:lpstr>
      <vt:lpstr>Times New Roman</vt:lpstr>
      <vt:lpstr>Wingdings</vt:lpstr>
      <vt:lpstr>Office Theme</vt:lpstr>
      <vt:lpstr>1_Office Theme</vt:lpstr>
      <vt:lpstr>CALA Monthly  Email Review   Jan 2024</vt:lpstr>
      <vt:lpstr>Meeting Agenda</vt:lpstr>
      <vt:lpstr>Key Storylines</vt:lpstr>
      <vt:lpstr>Monthly Performance Summary</vt:lpstr>
      <vt:lpstr>PowerPoint Presentation</vt:lpstr>
      <vt:lpstr>Monthly Performance Summary:  Engagement Goals</vt:lpstr>
      <vt:lpstr>Regional Email Campaign: Destinations Solo </vt:lpstr>
      <vt:lpstr>PowerPoint Presentation</vt:lpstr>
      <vt:lpstr>PowerPoint Presentation</vt:lpstr>
      <vt:lpstr>Destination Solo: Click Map</vt:lpstr>
      <vt:lpstr>Destinations Solo: CALA Financial Contribution</vt:lpstr>
      <vt:lpstr>Destinations Solo: Property Summary</vt:lpstr>
      <vt:lpstr>Regional Email Campaign: Loyalty Global/Local</vt:lpstr>
      <vt:lpstr>PowerPoint Presentation</vt:lpstr>
      <vt:lpstr>PowerPoint Presentation</vt:lpstr>
      <vt:lpstr>PowerPoint Presentation</vt:lpstr>
      <vt:lpstr>Regional Email Campaign: Project Silk</vt:lpstr>
      <vt:lpstr>PowerPoint Presentation</vt:lpstr>
      <vt:lpstr>PowerPoint Presentation</vt:lpstr>
      <vt:lpstr>PowerPoint Presentation</vt:lpstr>
      <vt:lpstr>METT Emails</vt:lpstr>
      <vt:lpstr>PowerPoint Presentation</vt:lpstr>
      <vt:lpstr>METT: Performance Summary</vt:lpstr>
      <vt:lpstr>METT: Top Performers</vt:lpstr>
      <vt:lpstr>Testing &amp; Optimization</vt:lpstr>
      <vt:lpstr>Destinations Solo: Mobile App Creative Testing</vt:lpstr>
      <vt:lpstr>Destinations Solo: Mobile App  2023 Creative Examples</vt:lpstr>
      <vt:lpstr>Actionable Insights</vt:lpstr>
      <vt:lpstr>Actionable Insights</vt:lpstr>
      <vt:lpstr>Appendix</vt:lpstr>
      <vt:lpstr>Destinations Solo: Targeting 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CALA_Jan2024_Review_FNL</dc:title>
  <dc:creator>Tochi Vossah</dc:creator>
  <cp:lastModifiedBy>Tochi Vossah</cp:lastModifiedBy>
  <cp:revision>2</cp:revision>
  <cp:lastPrinted>2023-08-24T18:01:50Z</cp:lastPrinted>
  <dcterms:created xsi:type="dcterms:W3CDTF">2021-09-27T00:36:44Z</dcterms:created>
  <dcterms:modified xsi:type="dcterms:W3CDTF">2024-03-22T14:00:51Z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0x0101001DE0040EACE4CD4188F77C282CFCEA54</vt:lpwstr>
  </property>
</Properties>
</file>